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charts/colors1.xml" ContentType="application/vnd.ms-office.chartcolorstyle+xml"/>
  <Override PartName="/ppt/slideLayouts/slideLayout10.xml" ContentType="application/vnd.openxmlformats-officedocument.presentationml.slideLayout+xml"/>
  <Default Extension="xlsx" ContentType="application/vnd.openxmlformats-officedocument.spreadsheetml.sheet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charts/style1.xml" ContentType="application/vnd.ms-office.chartstyl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4"/>
  </p:notesMasterIdLst>
  <p:sldIdLst>
    <p:sldId id="256" r:id="rId2"/>
    <p:sldId id="259" r:id="rId3"/>
    <p:sldId id="283" r:id="rId4"/>
    <p:sldId id="260" r:id="rId5"/>
    <p:sldId id="274" r:id="rId6"/>
    <p:sldId id="262" r:id="rId7"/>
    <p:sldId id="263" r:id="rId8"/>
    <p:sldId id="276" r:id="rId9"/>
    <p:sldId id="277" r:id="rId10"/>
    <p:sldId id="278" r:id="rId11"/>
    <p:sldId id="279" r:id="rId12"/>
    <p:sldId id="280" r:id="rId13"/>
    <p:sldId id="281" r:id="rId14"/>
    <p:sldId id="282" r:id="rId15"/>
    <p:sldId id="270" r:id="rId16"/>
    <p:sldId id="265" r:id="rId17"/>
    <p:sldId id="266" r:id="rId18"/>
    <p:sldId id="267" r:id="rId19"/>
    <p:sldId id="268" r:id="rId20"/>
    <p:sldId id="269" r:id="rId21"/>
    <p:sldId id="271" r:id="rId22"/>
    <p:sldId id="272" r:id="rId2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4994" autoAdjust="0"/>
    <p:restoredTop sz="94660"/>
  </p:normalViewPr>
  <p:slideViewPr>
    <p:cSldViewPr snapToGrid="0">
      <p:cViewPr varScale="1">
        <p:scale>
          <a:sx n="73" d="100"/>
          <a:sy n="73" d="100"/>
        </p:scale>
        <p:origin x="-624" y="-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microsoft.com/office/2011/relationships/chartStyle" Target="style1.xml"/><Relationship Id="rId2" Type="http://schemas.microsoft.com/office/2011/relationships/chartColorStyle" Target="colors1.xml"/><Relationship Id="rId1" Type="http://schemas.openxmlformats.org/officeDocument/2006/relationships/package" Target="../embeddings/Microsoft_Office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I:\govt-uni-college%20documents\NAAC\naac%202015-16\PASSING%20PERCENTAGE%20SINCE%202011-12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IN"/>
  <c:chart>
    <c:title>
      <c:tx>
        <c:rich>
          <a:bodyPr rot="0" spcFirstLastPara="1" vertOverflow="ellipsis" vert="horz" wrap="square" anchor="ctr" anchorCtr="1"/>
          <a:lstStyle/>
          <a:p>
            <a:pPr>
              <a:defRPr lang="en-US"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Student </a:t>
            </a:r>
            <a:br>
              <a:rPr lang="en-US"/>
            </a:br>
            <a:r>
              <a:rPr lang="en-US"/>
              <a:t>Strength</a:t>
            </a:r>
          </a:p>
        </c:rich>
      </c:tx>
      <c:layout/>
      <c:spPr>
        <a:noFill/>
        <a:ln>
          <a:noFill/>
        </a:ln>
        <a:effectLst/>
      </c:spPr>
    </c:title>
    <c:plotArea>
      <c:layout/>
      <c:barChart>
        <c:barDir val="col"/>
        <c:grouping val="stacked"/>
        <c:ser>
          <c:idx val="0"/>
          <c:order val="0"/>
          <c:tx>
            <c:strRef>
              <c:f>Sheet1!$B$1</c:f>
              <c:strCache>
                <c:ptCount val="1"/>
                <c:pt idx="0">
                  <c:v>FYBA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lang="en-US"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Sheet1!$A$2:$A$7</c:f>
              <c:strCache>
                <c:ptCount val="6"/>
                <c:pt idx="0">
                  <c:v>2011-12</c:v>
                </c:pt>
                <c:pt idx="1">
                  <c:v>2012-13</c:v>
                </c:pt>
                <c:pt idx="2">
                  <c:v>2013-14</c:v>
                </c:pt>
                <c:pt idx="3">
                  <c:v>2014-15</c:v>
                </c:pt>
                <c:pt idx="4">
                  <c:v>2015-16</c:v>
                </c:pt>
                <c:pt idx="5">
                  <c:v>2016-17</c:v>
                </c:pt>
              </c:strCache>
            </c:strRef>
          </c:cat>
          <c:val>
            <c:numRef>
              <c:f>Sheet1!$B$2:$B$7</c:f>
              <c:numCache>
                <c:formatCode>General</c:formatCode>
                <c:ptCount val="6"/>
                <c:pt idx="0">
                  <c:v>120</c:v>
                </c:pt>
                <c:pt idx="1">
                  <c:v>118</c:v>
                </c:pt>
                <c:pt idx="2">
                  <c:v>120</c:v>
                </c:pt>
                <c:pt idx="3">
                  <c:v>133</c:v>
                </c:pt>
                <c:pt idx="4">
                  <c:v>130</c:v>
                </c:pt>
                <c:pt idx="5">
                  <c:v>132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6473-439E-9106-BA13164864E6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SYBA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lang="en-US"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Sheet1!$A$2:$A$7</c:f>
              <c:strCache>
                <c:ptCount val="6"/>
                <c:pt idx="0">
                  <c:v>2011-12</c:v>
                </c:pt>
                <c:pt idx="1">
                  <c:v>2012-13</c:v>
                </c:pt>
                <c:pt idx="2">
                  <c:v>2013-14</c:v>
                </c:pt>
                <c:pt idx="3">
                  <c:v>2014-15</c:v>
                </c:pt>
                <c:pt idx="4">
                  <c:v>2015-16</c:v>
                </c:pt>
                <c:pt idx="5">
                  <c:v>2016-17</c:v>
                </c:pt>
              </c:strCache>
            </c:strRef>
          </c:cat>
          <c:val>
            <c:numRef>
              <c:f>Sheet1!$C$2:$C$7</c:f>
              <c:numCache>
                <c:formatCode>General</c:formatCode>
                <c:ptCount val="6"/>
                <c:pt idx="0">
                  <c:v>82</c:v>
                </c:pt>
                <c:pt idx="1">
                  <c:v>82</c:v>
                </c:pt>
                <c:pt idx="2">
                  <c:v>66</c:v>
                </c:pt>
                <c:pt idx="3">
                  <c:v>71</c:v>
                </c:pt>
                <c:pt idx="4">
                  <c:v>48</c:v>
                </c:pt>
                <c:pt idx="5">
                  <c:v>24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6473-439E-9106-BA13164864E6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TYBA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lang="en-US"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Sheet1!$A$2:$A$7</c:f>
              <c:strCache>
                <c:ptCount val="6"/>
                <c:pt idx="0">
                  <c:v>2011-12</c:v>
                </c:pt>
                <c:pt idx="1">
                  <c:v>2012-13</c:v>
                </c:pt>
                <c:pt idx="2">
                  <c:v>2013-14</c:v>
                </c:pt>
                <c:pt idx="3">
                  <c:v>2014-15</c:v>
                </c:pt>
                <c:pt idx="4">
                  <c:v>2015-16</c:v>
                </c:pt>
                <c:pt idx="5">
                  <c:v>2016-17</c:v>
                </c:pt>
              </c:strCache>
            </c:strRef>
          </c:cat>
          <c:val>
            <c:numRef>
              <c:f>Sheet1!$D$2:$D$7</c:f>
              <c:numCache>
                <c:formatCode>General</c:formatCode>
                <c:ptCount val="6"/>
                <c:pt idx="0">
                  <c:v>90</c:v>
                </c:pt>
                <c:pt idx="1">
                  <c:v>93</c:v>
                </c:pt>
                <c:pt idx="2">
                  <c:v>63</c:v>
                </c:pt>
                <c:pt idx="3">
                  <c:v>53</c:v>
                </c:pt>
                <c:pt idx="4">
                  <c:v>64</c:v>
                </c:pt>
                <c:pt idx="5">
                  <c:v>31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6473-439E-9106-BA13164864E6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TYBA POL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lang="en-US"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Sheet1!$A$2:$A$7</c:f>
              <c:strCache>
                <c:ptCount val="6"/>
                <c:pt idx="0">
                  <c:v>2011-12</c:v>
                </c:pt>
                <c:pt idx="1">
                  <c:v>2012-13</c:v>
                </c:pt>
                <c:pt idx="2">
                  <c:v>2013-14</c:v>
                </c:pt>
                <c:pt idx="3">
                  <c:v>2014-15</c:v>
                </c:pt>
                <c:pt idx="4">
                  <c:v>2015-16</c:v>
                </c:pt>
                <c:pt idx="5">
                  <c:v>2016-17</c:v>
                </c:pt>
              </c:strCache>
            </c:strRef>
          </c:cat>
          <c:val>
            <c:numRef>
              <c:f>Sheet1!$E$2:$E$7</c:f>
              <c:numCache>
                <c:formatCode>General</c:formatCode>
                <c:ptCount val="6"/>
                <c:pt idx="0">
                  <c:v>90</c:v>
                </c:pt>
                <c:pt idx="1">
                  <c:v>90</c:v>
                </c:pt>
                <c:pt idx="2">
                  <c:v>52</c:v>
                </c:pt>
                <c:pt idx="3">
                  <c:v>51</c:v>
                </c:pt>
                <c:pt idx="4">
                  <c:v>52</c:v>
                </c:pt>
                <c:pt idx="5">
                  <c:v>31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6473-439E-9106-BA13164864E6}"/>
            </c:ext>
          </c:extLst>
        </c:ser>
        <c:gapWidth val="219"/>
        <c:overlap val="100"/>
        <c:axId val="56249344"/>
        <c:axId val="56271616"/>
      </c:barChart>
      <c:catAx>
        <c:axId val="56249344"/>
        <c:scaling>
          <c:orientation val="minMax"/>
        </c:scaling>
        <c:axPos val="b"/>
        <c:numFmt formatCode="General" sourceLinked="1"/>
        <c:maj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lang="en-US"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6271616"/>
        <c:crosses val="autoZero"/>
        <c:auto val="1"/>
        <c:lblAlgn val="ctr"/>
        <c:lblOffset val="100"/>
      </c:catAx>
      <c:valAx>
        <c:axId val="56271616"/>
        <c:scaling>
          <c:orientation val="minMax"/>
        </c:scaling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lang="en-US"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624934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lang="en-US"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IN"/>
  <c:chart>
    <c:title>
      <c:tx>
        <c:rich>
          <a:bodyPr/>
          <a:lstStyle/>
          <a:p>
            <a:pPr>
              <a:defRPr lang="en-US"/>
            </a:pPr>
            <a:r>
              <a:rPr lang="en-US" dirty="0"/>
              <a:t>TYBA Political Science - passing percentage</a:t>
            </a:r>
          </a:p>
        </c:rich>
      </c:tx>
      <c:layout/>
    </c:title>
    <c:plotArea>
      <c:layout/>
      <c:barChart>
        <c:barDir val="col"/>
        <c:grouping val="clustered"/>
        <c:ser>
          <c:idx val="0"/>
          <c:order val="0"/>
          <c:tx>
            <c:v>TYBA</c:v>
          </c:tx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lang="en-US"/>
                </a:pPr>
                <a:endParaRPr lang="en-US"/>
              </a:p>
            </c:tx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Sheet1!$F$12:$J$12</c:f>
              <c:strCache>
                <c:ptCount val="5"/>
                <c:pt idx="0">
                  <c:v>2011-12</c:v>
                </c:pt>
                <c:pt idx="1">
                  <c:v>2012-13</c:v>
                </c:pt>
                <c:pt idx="2">
                  <c:v>2013-14</c:v>
                </c:pt>
                <c:pt idx="3">
                  <c:v>2014-15</c:v>
                </c:pt>
                <c:pt idx="4">
                  <c:v>2015-16</c:v>
                </c:pt>
              </c:strCache>
            </c:strRef>
          </c:cat>
          <c:val>
            <c:numRef>
              <c:f>Sheet1!$F$13:$J$13</c:f>
              <c:numCache>
                <c:formatCode>General</c:formatCode>
                <c:ptCount val="5"/>
                <c:pt idx="0">
                  <c:v>84</c:v>
                </c:pt>
                <c:pt idx="1">
                  <c:v>78</c:v>
                </c:pt>
                <c:pt idx="2">
                  <c:v>90</c:v>
                </c:pt>
                <c:pt idx="3">
                  <c:v>57</c:v>
                </c:pt>
                <c:pt idx="4">
                  <c:v>60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75E3-42DA-93BA-DCEBFB35B751}"/>
            </c:ext>
          </c:extLst>
        </c:ser>
        <c:axId val="53697152"/>
        <c:axId val="54006144"/>
      </c:barChart>
      <c:catAx>
        <c:axId val="53697152"/>
        <c:scaling>
          <c:orientation val="minMax"/>
        </c:scaling>
        <c:axPos val="b"/>
        <c:numFmt formatCode="General" sourceLinked="0"/>
        <c:tickLblPos val="nextTo"/>
        <c:txPr>
          <a:bodyPr/>
          <a:lstStyle/>
          <a:p>
            <a:pPr>
              <a:defRPr lang="en-US"/>
            </a:pPr>
            <a:endParaRPr lang="en-US"/>
          </a:p>
        </c:txPr>
        <c:crossAx val="54006144"/>
        <c:crosses val="autoZero"/>
        <c:auto val="1"/>
        <c:lblAlgn val="ctr"/>
        <c:lblOffset val="100"/>
      </c:catAx>
      <c:valAx>
        <c:axId val="54006144"/>
        <c:scaling>
          <c:orientation val="minMax"/>
        </c:scaling>
        <c:axPos val="l"/>
        <c:majorGridlines/>
        <c:numFmt formatCode="General" sourceLinked="1"/>
        <c:tickLblPos val="nextTo"/>
        <c:txPr>
          <a:bodyPr/>
          <a:lstStyle/>
          <a:p>
            <a:pPr>
              <a:defRPr lang="en-US"/>
            </a:pPr>
            <a:endParaRPr lang="en-US"/>
          </a:p>
        </c:txPr>
        <c:crossAx val="53697152"/>
        <c:crosses val="autoZero"/>
        <c:crossBetween val="between"/>
      </c:valAx>
    </c:plotArea>
    <c:legend>
      <c:legendPos val="r"/>
      <c:layout/>
      <c:txPr>
        <a:bodyPr/>
        <a:lstStyle/>
        <a:p>
          <a:pPr>
            <a:defRPr lang="en-US"/>
          </a:pPr>
          <a:endParaRPr lang="en-US"/>
        </a:p>
      </c:txPr>
    </c:legend>
    <c:plotVisOnly val="1"/>
    <c:dispBlanksAs val="gap"/>
  </c:chart>
  <c:externalData r:id="rId1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11382C8-F6FC-4A95-BCF8-6755E83C971E}" type="datetimeFigureOut">
              <a:rPr lang="en-US" smtClean="0"/>
              <a:pPr/>
              <a:t>2/9/2017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B5F44B9-DC64-46B0-9108-69EE06AC1ED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0690846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Shape 57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Shape 5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xmlns="" val="338417204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C64D14-51F1-4A31-A369-3CB7EE6B44CB}" type="slidenum">
              <a:rPr lang="en-IN" smtClean="0"/>
              <a:pPr/>
              <a:t>9</a:t>
            </a:fld>
            <a:endParaRPr lang="en-IN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4B733E-ABCE-4C2D-BFFE-E0EC393FF07A}" type="datetimeFigureOut">
              <a:rPr lang="en-US" smtClean="0"/>
              <a:pPr/>
              <a:t>2/9/2017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898376-BD42-4E1F-859E-6ED3A5D6097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7796712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4B733E-ABCE-4C2D-BFFE-E0EC393FF07A}" type="datetimeFigureOut">
              <a:rPr lang="en-US" smtClean="0"/>
              <a:pPr/>
              <a:t>2/9/2017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898376-BD42-4E1F-859E-6ED3A5D6097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7048259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4B733E-ABCE-4C2D-BFFE-E0EC393FF07A}" type="datetimeFigureOut">
              <a:rPr lang="en-US" smtClean="0"/>
              <a:pPr/>
              <a:t>2/9/2017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898376-BD42-4E1F-859E-6ED3A5D6097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28563273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hape 17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8" name="Shape 18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9" name="Shape 19"/>
          <p:cNvSpPr txBox="1">
            <a:spLocks noGrp="1"/>
          </p:cNvSpPr>
          <p:nvPr>
            <p:ph type="sldNum" idx="12"/>
          </p:nvPr>
        </p:nvSpPr>
        <p:spPr>
          <a:xfrm>
            <a:off x="11296609" y="6217621"/>
            <a:ext cx="731600" cy="52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fld id="{00000000-1234-1234-1234-123412341234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37882347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4B733E-ABCE-4C2D-BFFE-E0EC393FF07A}" type="datetimeFigureOut">
              <a:rPr lang="en-US" smtClean="0"/>
              <a:pPr/>
              <a:t>2/9/2017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898376-BD42-4E1F-859E-6ED3A5D6097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8785042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4B733E-ABCE-4C2D-BFFE-E0EC393FF07A}" type="datetimeFigureOut">
              <a:rPr lang="en-US" smtClean="0"/>
              <a:pPr/>
              <a:t>2/9/2017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898376-BD42-4E1F-859E-6ED3A5D6097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4562317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4B733E-ABCE-4C2D-BFFE-E0EC393FF07A}" type="datetimeFigureOut">
              <a:rPr lang="en-US" smtClean="0"/>
              <a:pPr/>
              <a:t>2/9/2017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898376-BD42-4E1F-859E-6ED3A5D6097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2575288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4B733E-ABCE-4C2D-BFFE-E0EC393FF07A}" type="datetimeFigureOut">
              <a:rPr lang="en-US" smtClean="0"/>
              <a:pPr/>
              <a:t>2/9/2017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898376-BD42-4E1F-859E-6ED3A5D6097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2645455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4B733E-ABCE-4C2D-BFFE-E0EC393FF07A}" type="datetimeFigureOut">
              <a:rPr lang="en-US" smtClean="0"/>
              <a:pPr/>
              <a:t>2/9/2017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898376-BD42-4E1F-859E-6ED3A5D6097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4175042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4B733E-ABCE-4C2D-BFFE-E0EC393FF07A}" type="datetimeFigureOut">
              <a:rPr lang="en-US" smtClean="0"/>
              <a:pPr/>
              <a:t>2/9/2017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898376-BD42-4E1F-859E-6ED3A5D6097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5243115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4B733E-ABCE-4C2D-BFFE-E0EC393FF07A}" type="datetimeFigureOut">
              <a:rPr lang="en-US" smtClean="0"/>
              <a:pPr/>
              <a:t>2/9/2017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898376-BD42-4E1F-859E-6ED3A5D6097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8519023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4B733E-ABCE-4C2D-BFFE-E0EC393FF07A}" type="datetimeFigureOut">
              <a:rPr lang="en-US" smtClean="0"/>
              <a:pPr/>
              <a:t>2/9/2017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898376-BD42-4E1F-859E-6ED3A5D6097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9765992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4B733E-ABCE-4C2D-BFFE-E0EC393FF07A}" type="datetimeFigureOut">
              <a:rPr lang="en-US" smtClean="0"/>
              <a:pPr/>
              <a:t>2/9/2017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898376-BD42-4E1F-859E-6ED3A5D6097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219529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" Target="slide6.xml"/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8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8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drtktopecollege.in/pol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hyperlink" Target="http://drtktopecollege.in/result" TargetMode="Externa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drtktopecollege.in/?p=2661" TargetMode="External"/><Relationship Id="rId2" Type="http://schemas.openxmlformats.org/officeDocument/2006/relationships/hyperlink" Target="http://drtktopecollege.in/?cat=12" TargetMode="External"/><Relationship Id="rId1" Type="http://schemas.openxmlformats.org/officeDocument/2006/relationships/slideLayout" Target="../slideLayouts/slideLayout12.xml"/><Relationship Id="rId6" Type="http://schemas.openxmlformats.org/officeDocument/2006/relationships/hyperlink" Target="http://drtktopecollege.in/moodle" TargetMode="External"/><Relationship Id="rId5" Type="http://schemas.openxmlformats.org/officeDocument/2006/relationships/hyperlink" Target="http://news.bbc.co.uk/2/hi/europe/7972232.stm" TargetMode="External"/><Relationship Id="rId4" Type="http://schemas.openxmlformats.org/officeDocument/2006/relationships/hyperlink" Target="http://drtktopecollege.in/?cat=44" TargetMode="Externa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slide" Target="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Department of Political Science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pPr>
              <a:spcBef>
                <a:spcPts val="0"/>
              </a:spcBef>
            </a:pPr>
            <a:endParaRPr lang="en-GB" dirty="0"/>
          </a:p>
          <a:p>
            <a:pPr>
              <a:spcBef>
                <a:spcPts val="0"/>
              </a:spcBef>
            </a:pPr>
            <a:r>
              <a:rPr lang="en-GB" dirty="0"/>
              <a:t>SHUBHARAJ P. BUWA</a:t>
            </a:r>
          </a:p>
          <a:p>
            <a:pPr>
              <a:spcBef>
                <a:spcPts val="0"/>
              </a:spcBef>
            </a:pPr>
            <a:endParaRPr lang="en-GB" dirty="0"/>
          </a:p>
          <a:p>
            <a:pPr>
              <a:spcBef>
                <a:spcPts val="0"/>
              </a:spcBef>
            </a:pPr>
            <a:endParaRPr lang="en-GB" dirty="0"/>
          </a:p>
          <a:p>
            <a:pPr>
              <a:spcBef>
                <a:spcPts val="0"/>
              </a:spcBef>
            </a:pPr>
            <a:r>
              <a:rPr lang="en-GB" dirty="0"/>
              <a:t>ASSOCIATE PROFESSOR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70648659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Virendra</a:t>
            </a:r>
            <a:r>
              <a:rPr lang="en-US" dirty="0" smtClean="0"/>
              <a:t> </a:t>
            </a:r>
            <a:r>
              <a:rPr lang="en-US" dirty="0" err="1" smtClean="0"/>
              <a:t>Valsangkar</a:t>
            </a:r>
            <a:endParaRPr lang="en-IN" dirty="0"/>
          </a:p>
        </p:txBody>
      </p:sp>
      <p:pic>
        <p:nvPicPr>
          <p:cNvPr id="4" name="Content Placeholder 3" descr="virendra-rashtriya-puraskar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957977" y="1600201"/>
            <a:ext cx="8276047" cy="4525963"/>
          </a:xfrm>
        </p:spPr>
      </p:pic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AA7459-68AD-4F1F-966D-A00B977282C0}" type="datetime1">
              <a:rPr lang="en-US" smtClean="0"/>
              <a:pPr/>
              <a:t>2/9/2017</a:t>
            </a:fld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1C7A23-5F31-41FB-8985-57DD90B73316}" type="slidenum">
              <a:rPr lang="en-IN" smtClean="0"/>
              <a:pPr/>
              <a:t>10</a:t>
            </a:fld>
            <a:endParaRPr lang="en-IN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Department of Political Science, Dr. T. K. Tope Night (Senior) College, Parel, Mumbai</a:t>
            </a:r>
            <a:endParaRPr lang="en-I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hlinkClick r:id="rId2" action="ppaction://hlinksldjump"/>
              </a:rPr>
              <a:t>Guest Lectures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Dr. </a:t>
            </a:r>
            <a:r>
              <a:rPr lang="en-US" dirty="0" err="1" smtClean="0"/>
              <a:t>Swati</a:t>
            </a:r>
            <a:r>
              <a:rPr lang="en-US" dirty="0" smtClean="0"/>
              <a:t> </a:t>
            </a:r>
            <a:r>
              <a:rPr lang="en-US" dirty="0" err="1" smtClean="0"/>
              <a:t>Pitale</a:t>
            </a:r>
            <a:r>
              <a:rPr lang="en-US" dirty="0" smtClean="0"/>
              <a:t>	</a:t>
            </a:r>
            <a:endParaRPr lang="en-IN" dirty="0"/>
          </a:p>
        </p:txBody>
      </p:sp>
      <p:pic>
        <p:nvPicPr>
          <p:cNvPr id="8" name="Content Placeholder 7" descr="swati-pitale.jpg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5333994" y="1069177"/>
            <a:ext cx="6194452" cy="4645839"/>
          </a:xfrm>
        </p:spPr>
      </p:pic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r>
              <a:rPr lang="en-US" sz="4000" dirty="0" smtClean="0"/>
              <a:t>Nationalism of Ravindranath Tagore</a:t>
            </a:r>
          </a:p>
          <a:p>
            <a:r>
              <a:rPr lang="en-US" sz="4000" dirty="0" smtClean="0"/>
              <a:t>23-2-2016</a:t>
            </a:r>
            <a:endParaRPr lang="en-IN" sz="4000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587258-7AFD-4A91-ABEC-44CE597A1BB0}" type="datetime1">
              <a:rPr lang="en-US" smtClean="0"/>
              <a:pPr/>
              <a:t>2/9/2017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Department of Political Science, Dr. T. K. Tope Night (Senior) College, Parel, Mumbai</a:t>
            </a:r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1C7A23-5F31-41FB-8985-57DD90B73316}" type="slidenum">
              <a:rPr lang="en-IN" smtClean="0"/>
              <a:pPr/>
              <a:t>11</a:t>
            </a:fld>
            <a:endParaRPr lang="en-I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Dr.  Sanjay </a:t>
            </a:r>
            <a:r>
              <a:rPr lang="en-US" dirty="0" err="1" smtClean="0"/>
              <a:t>Deshpande</a:t>
            </a:r>
            <a:endParaRPr lang="en-IN" dirty="0"/>
          </a:p>
        </p:txBody>
      </p:sp>
      <p:pic>
        <p:nvPicPr>
          <p:cNvPr id="8" name="Content Placeholder 7" descr="Sanjay-Deshpande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241903" y="1000108"/>
            <a:ext cx="6572296" cy="4929222"/>
          </a:xfrm>
        </p:spPr>
      </p:pic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r>
              <a:rPr lang="en-US" sz="4000" dirty="0" smtClean="0"/>
              <a:t>India – Russia Relations</a:t>
            </a:r>
          </a:p>
          <a:p>
            <a:r>
              <a:rPr lang="en-US" sz="4000" dirty="0" smtClean="0"/>
              <a:t>24-2-2016</a:t>
            </a:r>
            <a:endParaRPr lang="en-IN" sz="4000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587258-7AFD-4A91-ABEC-44CE597A1BB0}" type="datetime1">
              <a:rPr lang="en-US" smtClean="0"/>
              <a:pPr/>
              <a:t>2/9/2017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Department of Political Science, Dr. T. K. Tope Night (Senior) College, Parel, Mumbai</a:t>
            </a:r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1C7A23-5F31-41FB-8985-57DD90B73316}" type="slidenum">
              <a:rPr lang="en-IN" smtClean="0"/>
              <a:pPr/>
              <a:t>12</a:t>
            </a:fld>
            <a:endParaRPr lang="en-I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Prashant</a:t>
            </a:r>
            <a:r>
              <a:rPr lang="en-US" dirty="0" smtClean="0"/>
              <a:t> </a:t>
            </a:r>
            <a:r>
              <a:rPr lang="en-US" dirty="0" err="1" smtClean="0"/>
              <a:t>Kelkar</a:t>
            </a:r>
            <a:endParaRPr lang="en-IN" dirty="0"/>
          </a:p>
        </p:txBody>
      </p:sp>
      <p:pic>
        <p:nvPicPr>
          <p:cNvPr id="4" name="Content Placeholder 3" descr="prashant-kelkar-300x300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952993" y="1212054"/>
            <a:ext cx="6575455" cy="4931591"/>
          </a:xfrm>
        </p:spPr>
      </p:pic>
      <p:sp>
        <p:nvSpPr>
          <p:cNvPr id="5" name="Text Placeholder 4"/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Lecture on current situation in Jammu and Kashmir</a:t>
            </a:r>
          </a:p>
          <a:p>
            <a:r>
              <a:rPr lang="en-US" sz="3600" dirty="0" smtClean="0"/>
              <a:t>25-2-2016</a:t>
            </a:r>
            <a:endParaRPr lang="en-IN" sz="3600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8A330E-E2DC-438B-AF57-2FB1D3F406F5}" type="datetime1">
              <a:rPr lang="en-US" smtClean="0"/>
              <a:pPr/>
              <a:t>2/9/2017</a:t>
            </a:fld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1C7A23-5F31-41FB-8985-57DD90B73316}" type="slidenum">
              <a:rPr lang="en-IN" smtClean="0"/>
              <a:pPr/>
              <a:t>13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Department of Political Science, Dr. T. K. Tope Night (Senior) College, Parel, Mumbai</a:t>
            </a:r>
            <a:endParaRPr lang="en-I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Dr. </a:t>
            </a:r>
            <a:r>
              <a:rPr lang="en-US" dirty="0" err="1" smtClean="0"/>
              <a:t>Chitra</a:t>
            </a:r>
            <a:r>
              <a:rPr lang="en-US" dirty="0" smtClean="0"/>
              <a:t> </a:t>
            </a:r>
            <a:r>
              <a:rPr lang="en-US" dirty="0" err="1" smtClean="0"/>
              <a:t>Redkar</a:t>
            </a:r>
            <a:r>
              <a:rPr lang="en-US" dirty="0" smtClean="0"/>
              <a:t> from SNDT University on Simon de Beauvoir 30-8-2016</a:t>
            </a:r>
            <a:endParaRPr lang="en-IN" dirty="0"/>
          </a:p>
        </p:txBody>
      </p:sp>
      <p:pic>
        <p:nvPicPr>
          <p:cNvPr id="4" name="Content Placeholder 3" descr="chaitra_redkar_30-8-16_lecture-768x432.jpe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31896" y="1600201"/>
            <a:ext cx="10728208" cy="4525963"/>
          </a:xfrm>
        </p:spPr>
      </p:pic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777E94-C0EC-40DB-890F-4E06A63A61C6}" type="datetime1">
              <a:rPr lang="en-US" smtClean="0"/>
              <a:pPr/>
              <a:t>2/9/2017</a:t>
            </a:fld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1C7A23-5F31-41FB-8985-57DD90B73316}" type="slidenum">
              <a:rPr lang="en-IN" smtClean="0"/>
              <a:pPr/>
              <a:t>14</a:t>
            </a:fld>
            <a:endParaRPr lang="en-IN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Department of Political Science, Dr. T. K. Tope Night (Senior) College, Parel, Mumbai</a:t>
            </a:r>
            <a:endParaRPr lang="en-I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5600" y="593366"/>
            <a:ext cx="11360800" cy="1692634"/>
          </a:xfrm>
        </p:spPr>
        <p:txBody>
          <a:bodyPr>
            <a:normAutofit fontScale="90000"/>
          </a:bodyPr>
          <a:lstStyle/>
          <a:p>
            <a:r>
              <a:rPr lang="en-IN" dirty="0"/>
              <a:t>Students participated in the Election workshop organised by </a:t>
            </a:r>
            <a:r>
              <a:rPr lang="en-IN" dirty="0" err="1"/>
              <a:t>Savitribai</a:t>
            </a:r>
            <a:r>
              <a:rPr lang="en-IN" dirty="0"/>
              <a:t> </a:t>
            </a:r>
            <a:r>
              <a:rPr lang="en-IN" dirty="0" err="1"/>
              <a:t>Phule</a:t>
            </a:r>
            <a:r>
              <a:rPr lang="en-IN" dirty="0"/>
              <a:t> Pune University, Pune at </a:t>
            </a:r>
            <a:r>
              <a:rPr lang="en-IN" dirty="0" err="1"/>
              <a:t>Kirti</a:t>
            </a:r>
            <a:r>
              <a:rPr lang="en-IN" dirty="0"/>
              <a:t> College and the actual survey.</a:t>
            </a:r>
            <a:br>
              <a:rPr lang="en-IN" dirty="0"/>
            </a:b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15600" y="2445664"/>
            <a:ext cx="5749226" cy="3646169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356556" y="2445663"/>
            <a:ext cx="5419844" cy="36461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59510952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/>
              <a:t>About me</a:t>
            </a:r>
            <a:endParaRPr lang="en-IN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5600" y="1536633"/>
            <a:ext cx="11360800" cy="4755560"/>
          </a:xfrm>
        </p:spPr>
        <p:txBody>
          <a:bodyPr/>
          <a:lstStyle/>
          <a:p>
            <a:pPr algn="ctr"/>
            <a:r>
              <a:rPr lang="en-US" dirty="0"/>
              <a:t>Graduate from </a:t>
            </a:r>
            <a:r>
              <a:rPr lang="en-US" dirty="0" err="1"/>
              <a:t>Shivaji</a:t>
            </a:r>
            <a:r>
              <a:rPr lang="en-US" dirty="0"/>
              <a:t> University, Kolhapur</a:t>
            </a:r>
          </a:p>
          <a:p>
            <a:pPr algn="ctr"/>
            <a:endParaRPr lang="en-US" dirty="0"/>
          </a:p>
          <a:p>
            <a:pPr algn="ctr"/>
            <a:r>
              <a:rPr lang="en-US" dirty="0"/>
              <a:t>Post Graduation – </a:t>
            </a:r>
            <a:r>
              <a:rPr lang="en-US" dirty="0" err="1"/>
              <a:t>Savitribai</a:t>
            </a:r>
            <a:r>
              <a:rPr lang="en-US" dirty="0"/>
              <a:t> </a:t>
            </a:r>
            <a:r>
              <a:rPr lang="en-US" dirty="0" err="1"/>
              <a:t>Phule</a:t>
            </a:r>
            <a:r>
              <a:rPr lang="en-US" dirty="0"/>
              <a:t> Pune University</a:t>
            </a:r>
          </a:p>
          <a:p>
            <a:pPr algn="ctr"/>
            <a:endParaRPr lang="en-US" dirty="0"/>
          </a:p>
          <a:p>
            <a:pPr algn="ctr"/>
            <a:r>
              <a:rPr lang="en-US" dirty="0"/>
              <a:t>Cleared NET and SET examination</a:t>
            </a:r>
          </a:p>
        </p:txBody>
      </p:sp>
    </p:spTree>
    <p:extLst>
      <p:ext uri="{BB962C8B-B14F-4D97-AF65-F5344CB8AC3E}">
        <p14:creationId xmlns:p14="http://schemas.microsoft.com/office/powerpoint/2010/main" xmlns="" val="211437966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Publications…</a:t>
            </a:r>
            <a:endParaRPr lang="en-IN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Arial" pitchFamily="34" charset="0"/>
              <a:buChar char="•"/>
            </a:pPr>
            <a:r>
              <a:rPr lang="en-US" dirty="0"/>
              <a:t> 8 Chapters in 5 different Political Science Text Books</a:t>
            </a:r>
          </a:p>
          <a:p>
            <a:pPr>
              <a:buFont typeface="Arial" pitchFamily="34" charset="0"/>
              <a:buChar char="•"/>
            </a:pPr>
            <a:endParaRPr lang="en-IN" dirty="0"/>
          </a:p>
          <a:p>
            <a:pPr>
              <a:buFont typeface="Arial" pitchFamily="34" charset="0"/>
              <a:buChar char="•"/>
            </a:pPr>
            <a:endParaRPr lang="en-US" dirty="0"/>
          </a:p>
          <a:p>
            <a:pPr>
              <a:buFont typeface="Arial" pitchFamily="34" charset="0"/>
              <a:buChar char="•"/>
            </a:pPr>
            <a:r>
              <a:rPr lang="en-US" dirty="0"/>
              <a:t>Edited one IDOL book</a:t>
            </a:r>
          </a:p>
          <a:p>
            <a:pPr>
              <a:buFont typeface="Arial" pitchFamily="34" charset="0"/>
              <a:buChar char="•"/>
            </a:pPr>
            <a:endParaRPr lang="en-IN" dirty="0"/>
          </a:p>
          <a:p>
            <a:pPr>
              <a:buFont typeface="Arial" pitchFamily="34" charset="0"/>
              <a:buChar char="•"/>
            </a:pPr>
            <a:endParaRPr lang="en-US" dirty="0"/>
          </a:p>
          <a:p>
            <a:pPr>
              <a:buFont typeface="Arial" pitchFamily="34" charset="0"/>
              <a:buChar char="•"/>
            </a:pPr>
            <a:r>
              <a:rPr lang="en-US" dirty="0"/>
              <a:t>Translation of a Text book</a:t>
            </a:r>
          </a:p>
          <a:p>
            <a:pPr>
              <a:buFont typeface="Arial" pitchFamily="34" charset="0"/>
              <a:buChar char="•"/>
            </a:pPr>
            <a:endParaRPr lang="en-IN" dirty="0"/>
          </a:p>
          <a:p>
            <a:pPr marL="0" indent="0">
              <a:buNone/>
            </a:pPr>
            <a:endParaRPr lang="en-US" dirty="0"/>
          </a:p>
          <a:p>
            <a:pPr>
              <a:buFont typeface="Arial" pitchFamily="34" charset="0"/>
              <a:buChar char="•"/>
            </a:pPr>
            <a:r>
              <a:rPr lang="en-US" dirty="0"/>
              <a:t>One more book in the press…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xmlns="" val="86436643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University level work	</a:t>
            </a:r>
            <a:endParaRPr lang="en-IN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Font typeface="Arial" pitchFamily="34" charset="0"/>
              <a:buChar char="•"/>
            </a:pPr>
            <a:r>
              <a:rPr lang="en-US" dirty="0"/>
              <a:t>Paper setter</a:t>
            </a:r>
          </a:p>
          <a:p>
            <a:pPr>
              <a:buFont typeface="Arial" pitchFamily="34" charset="0"/>
              <a:buChar char="•"/>
            </a:pPr>
            <a:endParaRPr lang="en-US" dirty="0"/>
          </a:p>
          <a:p>
            <a:pPr>
              <a:buFont typeface="Arial" pitchFamily="34" charset="0"/>
              <a:buChar char="•"/>
            </a:pPr>
            <a:endParaRPr lang="en-US" dirty="0"/>
          </a:p>
          <a:p>
            <a:pPr>
              <a:buFont typeface="Arial" pitchFamily="34" charset="0"/>
              <a:buChar char="•"/>
            </a:pPr>
            <a:r>
              <a:rPr lang="en-US" dirty="0"/>
              <a:t>Assessment</a:t>
            </a:r>
          </a:p>
          <a:p>
            <a:pPr>
              <a:buFont typeface="Arial" pitchFamily="34" charset="0"/>
              <a:buChar char="•"/>
            </a:pPr>
            <a:endParaRPr lang="en-US" dirty="0"/>
          </a:p>
          <a:p>
            <a:pPr>
              <a:buFont typeface="Arial" pitchFamily="34" charset="0"/>
              <a:buChar char="•"/>
            </a:pPr>
            <a:endParaRPr lang="en-US" dirty="0"/>
          </a:p>
          <a:p>
            <a:pPr>
              <a:buFont typeface="Arial" pitchFamily="34" charset="0"/>
              <a:buChar char="•"/>
            </a:pPr>
            <a:r>
              <a:rPr lang="en-US" dirty="0"/>
              <a:t>Moderation</a:t>
            </a:r>
          </a:p>
          <a:p>
            <a:pPr>
              <a:buFont typeface="Arial" pitchFamily="34" charset="0"/>
              <a:buChar char="•"/>
            </a:pPr>
            <a:endParaRPr lang="en-US" dirty="0"/>
          </a:p>
          <a:p>
            <a:pPr>
              <a:buFont typeface="Arial" pitchFamily="34" charset="0"/>
              <a:buChar char="•"/>
            </a:pPr>
            <a:endParaRPr lang="en-US" dirty="0"/>
          </a:p>
          <a:p>
            <a:pPr>
              <a:buFont typeface="Arial" pitchFamily="34" charset="0"/>
              <a:buChar char="•"/>
            </a:pPr>
            <a:r>
              <a:rPr lang="en-US" dirty="0"/>
              <a:t>Chairmanship of a Paper</a:t>
            </a:r>
          </a:p>
          <a:p>
            <a:pPr>
              <a:buFont typeface="Arial" pitchFamily="34" charset="0"/>
              <a:buChar char="•"/>
            </a:pPr>
            <a:endParaRPr lang="en-US" dirty="0"/>
          </a:p>
          <a:p>
            <a:pPr>
              <a:buFont typeface="Arial" pitchFamily="34" charset="0"/>
              <a:buChar char="•"/>
            </a:pPr>
            <a:endParaRPr lang="en-US" dirty="0"/>
          </a:p>
          <a:p>
            <a:pPr>
              <a:buFont typeface="Arial" pitchFamily="34" charset="0"/>
              <a:buChar char="•"/>
            </a:pPr>
            <a:r>
              <a:rPr lang="en-US" dirty="0"/>
              <a:t>Part of syllabus sub- committees</a:t>
            </a:r>
          </a:p>
          <a:p>
            <a:pPr>
              <a:buFont typeface="Arial" pitchFamily="34" charset="0"/>
              <a:buChar char="•"/>
            </a:pPr>
            <a:endParaRPr lang="en-US" dirty="0"/>
          </a:p>
          <a:p>
            <a:pPr>
              <a:buFont typeface="Arial" pitchFamily="34" charset="0"/>
              <a:buChar char="•"/>
            </a:pPr>
            <a:endParaRPr lang="en-US" dirty="0"/>
          </a:p>
          <a:p>
            <a:pPr>
              <a:buFont typeface="Arial" pitchFamily="34" charset="0"/>
              <a:buChar char="•"/>
            </a:pPr>
            <a:r>
              <a:rPr lang="en-US" dirty="0"/>
              <a:t>V. C. Nominee and Governing body nominee  for selection and promotion interviews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xmlns="" val="399142600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endParaRPr lang="en-IN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Currently working as an Associate Professor</a:t>
            </a:r>
          </a:p>
          <a:p>
            <a:endParaRPr lang="en-US" dirty="0"/>
          </a:p>
          <a:p>
            <a:r>
              <a:rPr lang="en-US" dirty="0"/>
              <a:t>Ph. D. topic – Transformational Aspects of E-Governance – a case study of certain districts in Maharashtra</a:t>
            </a:r>
          </a:p>
          <a:p>
            <a:endParaRPr lang="en-US" dirty="0"/>
          </a:p>
          <a:p>
            <a:r>
              <a:rPr lang="en-US" dirty="0"/>
              <a:t>Guide – Professor </a:t>
            </a:r>
            <a:r>
              <a:rPr lang="en-US" dirty="0" err="1"/>
              <a:t>Kannamma</a:t>
            </a:r>
            <a:r>
              <a:rPr lang="en-US" dirty="0"/>
              <a:t> Raman, Department of Civics and Politics, University of Mumbai</a:t>
            </a:r>
          </a:p>
          <a:p>
            <a:endParaRPr lang="en-US" dirty="0"/>
          </a:p>
          <a:p>
            <a:endParaRPr lang="en-IN" dirty="0"/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xmlns="" val="11415229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Shape 60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</p:spPr>
        <p:txBody>
          <a:bodyPr vert="horz" lIns="121900" tIns="121900" rIns="121900" bIns="121900" rtlCol="0" anchor="t" anchorCtr="0">
            <a:noAutofit/>
          </a:bodyPr>
          <a:lstStyle/>
          <a:p>
            <a:pPr algn="ctr"/>
            <a:r>
              <a:rPr lang="en-GB" dirty="0"/>
              <a:t>Three year integrated undergraduate degree course	</a:t>
            </a:r>
          </a:p>
        </p:txBody>
      </p:sp>
      <p:sp>
        <p:nvSpPr>
          <p:cNvPr id="61" name="Shape 61"/>
          <p:cNvSpPr txBox="1">
            <a:spLocks noGrp="1"/>
          </p:cNvSpPr>
          <p:nvPr>
            <p:ph type="body" idx="1"/>
          </p:nvPr>
        </p:nvSpPr>
        <p:spPr>
          <a:xfrm>
            <a:off x="415600" y="1885950"/>
            <a:ext cx="11360800" cy="4451054"/>
          </a:xfrm>
          <a:prstGeom prst="rect">
            <a:avLst/>
          </a:prstGeom>
        </p:spPr>
        <p:txBody>
          <a:bodyPr vert="horz" lIns="121900" tIns="121900" rIns="121900" bIns="121900" rtlCol="0" anchor="t" anchorCtr="0">
            <a:noAutofit/>
          </a:bodyPr>
          <a:lstStyle/>
          <a:p>
            <a:pPr algn="ctr">
              <a:buNone/>
            </a:pPr>
            <a:r>
              <a:rPr lang="en-GB" dirty="0" smtClean="0"/>
              <a:t>6 </a:t>
            </a:r>
            <a:r>
              <a:rPr lang="en-GB" dirty="0"/>
              <a:t>Semesters  -  </a:t>
            </a:r>
            <a:r>
              <a:rPr lang="en-GB" dirty="0">
                <a:hlinkClick r:id="rId3"/>
              </a:rPr>
              <a:t>12 Papers</a:t>
            </a:r>
            <a:endParaRPr lang="en-GB" dirty="0"/>
          </a:p>
          <a:p>
            <a:pPr algn="ctr">
              <a:buNone/>
            </a:pPr>
            <a:endParaRPr lang="en-GB" dirty="0"/>
          </a:p>
          <a:p>
            <a:pPr algn="ctr">
              <a:buNone/>
            </a:pPr>
            <a:r>
              <a:rPr lang="en-GB" dirty="0"/>
              <a:t>(100 + 100) + (200 + 200) + (300 +300) = 1200 marks</a:t>
            </a:r>
          </a:p>
          <a:p>
            <a:pPr algn="ctr">
              <a:buNone/>
            </a:pPr>
            <a:endParaRPr lang="en-GB" dirty="0"/>
          </a:p>
          <a:p>
            <a:pPr algn="ctr">
              <a:buNone/>
            </a:pPr>
            <a:r>
              <a:rPr lang="en-GB" dirty="0"/>
              <a:t>250 internal marks </a:t>
            </a:r>
            <a:r>
              <a:rPr lang="mr-IN" dirty="0"/>
              <a:t>- </a:t>
            </a:r>
            <a:r>
              <a:rPr lang="en-GB" dirty="0"/>
              <a:t>950 marks </a:t>
            </a:r>
            <a:r>
              <a:rPr lang="mr-IN" dirty="0"/>
              <a:t>- </a:t>
            </a:r>
            <a:r>
              <a:rPr lang="en-GB" dirty="0"/>
              <a:t>semester end examination</a:t>
            </a:r>
          </a:p>
          <a:p>
            <a:pPr algn="ctr">
              <a:buNone/>
            </a:pPr>
            <a:endParaRPr lang="en-GB" dirty="0"/>
          </a:p>
          <a:p>
            <a:pPr algn="ctr">
              <a:buNone/>
            </a:pPr>
            <a:r>
              <a:rPr lang="en-GB" dirty="0"/>
              <a:t>187 students - ONE TEACHER</a:t>
            </a:r>
          </a:p>
          <a:p>
            <a:pPr algn="ctr">
              <a:buNone/>
            </a:pPr>
            <a:endParaRPr lang="en-GB" dirty="0"/>
          </a:p>
          <a:p>
            <a:pPr algn="ctr">
              <a:buNone/>
            </a:pPr>
            <a:r>
              <a:rPr lang="en-GB" dirty="0"/>
              <a:t>21 Hours of teaching per week</a:t>
            </a:r>
          </a:p>
          <a:p>
            <a:pPr algn="ctr">
              <a:buNone/>
            </a:pPr>
            <a:endParaRPr lang="en-GB" dirty="0"/>
          </a:p>
          <a:p>
            <a:pPr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xmlns="" val="2401734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6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6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6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6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6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2000" fill="hold"/>
                                        <p:tgtEl>
                                          <p:spTgt spid="6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2000" fill="hold"/>
                                        <p:tgtEl>
                                          <p:spTgt spid="6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2000" fill="hold"/>
                                        <p:tgtEl>
                                          <p:spTgt spid="6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/>
              <a:t>Membership of professional </a:t>
            </a:r>
            <a:r>
              <a:rPr lang="en-US" dirty="0" err="1"/>
              <a:t>organisations</a:t>
            </a:r>
            <a:r>
              <a:rPr lang="en-US" dirty="0"/>
              <a:t>…</a:t>
            </a:r>
            <a:endParaRPr lang="en-IN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457189" indent="-457189">
              <a:buFont typeface="+mj-lt"/>
              <a:buAutoNum type="arabicPeriod"/>
            </a:pPr>
            <a:r>
              <a:rPr lang="en-US" dirty="0"/>
              <a:t>Maharashtra Political Science and Public Administration Conference </a:t>
            </a:r>
          </a:p>
          <a:p>
            <a:pPr marL="457189" indent="-457189">
              <a:buFont typeface="+mj-lt"/>
              <a:buAutoNum type="arabicPeriod"/>
            </a:pPr>
            <a:endParaRPr lang="en-IN" dirty="0"/>
          </a:p>
          <a:p>
            <a:pPr marL="914389" lvl="2" indent="-457189"/>
            <a:r>
              <a:rPr lang="en-US" dirty="0"/>
              <a:t>(re-elected unanimously as a member of executive committee till 2019)</a:t>
            </a:r>
          </a:p>
          <a:p>
            <a:pPr marL="457200" lvl="2" indent="0">
              <a:buNone/>
            </a:pPr>
            <a:endParaRPr lang="en-US" dirty="0"/>
          </a:p>
          <a:p>
            <a:pPr marL="457189" indent="-457189">
              <a:buFont typeface="+mj-lt"/>
              <a:buAutoNum type="arabicPeriod"/>
            </a:pPr>
            <a:endParaRPr lang="en-US" dirty="0"/>
          </a:p>
          <a:p>
            <a:pPr marL="457189" indent="-457189">
              <a:buFont typeface="+mj-lt"/>
              <a:buAutoNum type="arabicPeriod"/>
            </a:pPr>
            <a:r>
              <a:rPr lang="en-US" dirty="0"/>
              <a:t>Indian Political Science Association</a:t>
            </a:r>
          </a:p>
          <a:p>
            <a:pPr marL="457189" indent="-457189">
              <a:buFont typeface="+mj-lt"/>
              <a:buAutoNum type="arabicPeriod"/>
            </a:pPr>
            <a:endParaRPr lang="en-IN" dirty="0"/>
          </a:p>
          <a:p>
            <a:pPr marL="457189" indent="-457189">
              <a:buFont typeface="+mj-lt"/>
              <a:buAutoNum type="arabicPeriod"/>
            </a:pPr>
            <a:endParaRPr lang="en-IN" dirty="0"/>
          </a:p>
          <a:p>
            <a:pPr marL="0" indent="0">
              <a:buNone/>
            </a:pPr>
            <a:endParaRPr lang="en-US" dirty="0"/>
          </a:p>
          <a:p>
            <a:pPr marL="457189" indent="-457189">
              <a:buFont typeface="+mj-lt"/>
              <a:buAutoNum type="arabicPeriod"/>
            </a:pPr>
            <a:r>
              <a:rPr lang="en-US" dirty="0"/>
              <a:t>International Political Science Association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xmlns="" val="18452634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N" dirty="0"/>
              <a:t>Participation in College activities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IN" dirty="0"/>
              <a:t>Chairman of </a:t>
            </a:r>
          </a:p>
          <a:p>
            <a:pPr marL="0" indent="0">
              <a:buNone/>
            </a:pPr>
            <a:endParaRPr lang="en-IN" dirty="0"/>
          </a:p>
          <a:p>
            <a:pPr lvl="1"/>
            <a:r>
              <a:rPr lang="en-IN" dirty="0"/>
              <a:t>Sports department</a:t>
            </a:r>
          </a:p>
          <a:p>
            <a:pPr marL="457200" lvl="1" indent="0">
              <a:buNone/>
            </a:pPr>
            <a:endParaRPr lang="en-IN" dirty="0"/>
          </a:p>
          <a:p>
            <a:pPr lvl="1"/>
            <a:r>
              <a:rPr lang="en-IN" dirty="0"/>
              <a:t>Attendance committee</a:t>
            </a:r>
          </a:p>
          <a:p>
            <a:pPr lvl="1"/>
            <a:endParaRPr lang="en-IN" dirty="0"/>
          </a:p>
          <a:p>
            <a:pPr lvl="1"/>
            <a:r>
              <a:rPr lang="en-IN" dirty="0"/>
              <a:t>Time Table committee</a:t>
            </a:r>
          </a:p>
          <a:p>
            <a:pPr lvl="1"/>
            <a:endParaRPr lang="en-IN" dirty="0"/>
          </a:p>
          <a:p>
            <a:pPr lvl="1"/>
            <a:r>
              <a:rPr lang="en-IN" dirty="0"/>
              <a:t>Examination committee</a:t>
            </a:r>
          </a:p>
          <a:p>
            <a:pPr lvl="1"/>
            <a:endParaRPr lang="en-IN" dirty="0"/>
          </a:p>
          <a:p>
            <a:pPr lvl="1"/>
            <a:r>
              <a:rPr lang="en-IN" dirty="0"/>
              <a:t>Discipline committee</a:t>
            </a:r>
          </a:p>
          <a:p>
            <a:pPr lvl="1"/>
            <a:endParaRPr lang="en-IN" dirty="0"/>
          </a:p>
          <a:p>
            <a:pPr lvl="1"/>
            <a:r>
              <a:rPr lang="en-IN" dirty="0"/>
              <a:t>NSS Programme Officer for 7 years (2001-02 to 2007-08)</a:t>
            </a:r>
          </a:p>
          <a:p>
            <a:endParaRPr lang="en-IN" dirty="0"/>
          </a:p>
          <a:p>
            <a:r>
              <a:rPr lang="en-IN" dirty="0"/>
              <a:t>Member of </a:t>
            </a:r>
          </a:p>
          <a:p>
            <a:pPr lvl="2"/>
            <a:endParaRPr lang="en-IN" dirty="0"/>
          </a:p>
          <a:p>
            <a:pPr lvl="2"/>
            <a:r>
              <a:rPr lang="en-IN" dirty="0"/>
              <a:t>Examination Committee</a:t>
            </a:r>
          </a:p>
          <a:p>
            <a:pPr lvl="2"/>
            <a:endParaRPr lang="en-IN" dirty="0"/>
          </a:p>
          <a:p>
            <a:pPr lvl="2"/>
            <a:r>
              <a:rPr lang="en-IN" dirty="0" err="1"/>
              <a:t>Nishigandh</a:t>
            </a:r>
            <a:r>
              <a:rPr lang="en-IN" dirty="0"/>
              <a:t> Editorial Board</a:t>
            </a:r>
          </a:p>
          <a:p>
            <a:pPr lvl="2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6403791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N" dirty="0"/>
              <a:t>Software development…	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IN" dirty="0"/>
              <a:t>MS Excel sheet for Salary and Form 16 of all employees.</a:t>
            </a:r>
          </a:p>
          <a:p>
            <a:endParaRPr lang="en-IN" dirty="0"/>
          </a:p>
          <a:p>
            <a:endParaRPr lang="en-IN" dirty="0"/>
          </a:p>
          <a:p>
            <a:r>
              <a:rPr lang="en-IN" dirty="0"/>
              <a:t>From 2001 to 2010 – Result programme in MS Access.</a:t>
            </a:r>
          </a:p>
          <a:p>
            <a:endParaRPr lang="en-IN" dirty="0"/>
          </a:p>
          <a:p>
            <a:endParaRPr lang="en-IN" dirty="0"/>
          </a:p>
          <a:p>
            <a:r>
              <a:rPr lang="en-IN" dirty="0"/>
              <a:t>NSS database.</a:t>
            </a:r>
          </a:p>
          <a:p>
            <a:endParaRPr lang="en-IN" dirty="0"/>
          </a:p>
          <a:p>
            <a:endParaRPr lang="en-IN" dirty="0"/>
          </a:p>
          <a:p>
            <a:r>
              <a:rPr lang="en-IN" dirty="0">
                <a:hlinkClick r:id="rId2"/>
              </a:rPr>
              <a:t>Currently Online result declaration module in PHP + MySQL + HTML </a:t>
            </a:r>
            <a:endParaRPr lang="en-IN" dirty="0"/>
          </a:p>
          <a:p>
            <a:pPr lvl="1"/>
            <a:r>
              <a:rPr lang="en-IN" dirty="0"/>
              <a:t>Useful for students as well as office staff.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799639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2354" y="39189"/>
            <a:ext cx="11360800" cy="7636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Semesters and Papers</a:t>
            </a:r>
            <a:endParaRPr lang="en-IN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410790" y="719665"/>
          <a:ext cx="10045335" cy="571282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66855"/>
                <a:gridCol w="880647"/>
                <a:gridCol w="4739104"/>
                <a:gridCol w="1557519"/>
                <a:gridCol w="1701210"/>
              </a:tblGrid>
              <a:tr h="743374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Semester no. 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Paper no.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Paper title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Internal marks/Passing marks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Semester end exam. Marks/Passing marks</a:t>
                      </a:r>
                      <a:endParaRPr lang="en-IN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Indian Political System – The Constitution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---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100/40</a:t>
                      </a:r>
                      <a:endParaRPr lang="en-IN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Indian Political System – The Political Process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---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100/40</a:t>
                      </a:r>
                      <a:endParaRPr lang="en-IN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Indian Political System – The Constitution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25/10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75/30</a:t>
                      </a:r>
                      <a:endParaRPr lang="en-IN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Public Administration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mtClean="0"/>
                        <a:t>25/10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75/30</a:t>
                      </a:r>
                      <a:endParaRPr lang="en-IN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Indian Political System – The Political Process</a:t>
                      </a:r>
                      <a:endParaRPr lang="en-IN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mtClean="0"/>
                        <a:t>25/10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75/30</a:t>
                      </a:r>
                      <a:endParaRPr lang="en-IN" dirty="0"/>
                    </a:p>
                  </a:txBody>
                  <a:tcPr/>
                </a:tc>
              </a:tr>
              <a:tr h="444863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Indian Administration</a:t>
                      </a:r>
                      <a:endParaRPr lang="en-IN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mtClean="0"/>
                        <a:t>25/10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75/30</a:t>
                      </a:r>
                      <a:endParaRPr lang="en-IN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Politics of Modern Maharashtra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mtClean="0"/>
                        <a:t>25/10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75/30</a:t>
                      </a:r>
                      <a:endParaRPr lang="en-IN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Western Political Thought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mtClean="0"/>
                        <a:t>25/10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75/30</a:t>
                      </a:r>
                      <a:endParaRPr lang="en-IN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World Politics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mtClean="0"/>
                        <a:t>25/10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75/30</a:t>
                      </a:r>
                      <a:endParaRPr lang="en-IN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Determinants of Politics of Maharashtra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mtClean="0"/>
                        <a:t>25/10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75/30</a:t>
                      </a:r>
                      <a:endParaRPr lang="en-IN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Indian Political Thought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mtClean="0"/>
                        <a:t>25/10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75/30</a:t>
                      </a:r>
                      <a:endParaRPr lang="en-IN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India</a:t>
                      </a:r>
                      <a:r>
                        <a:rPr lang="en-US" baseline="0" dirty="0" smtClean="0"/>
                        <a:t> in World Politics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25/10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75/30</a:t>
                      </a:r>
                      <a:endParaRPr lang="en-IN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Bachelor of Arts…</a:t>
            </a:r>
            <a:endParaRPr lang="en-IN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ln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en-US" dirty="0"/>
              <a:t>One division</a:t>
            </a:r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r>
              <a:rPr lang="en-US" dirty="0"/>
              <a:t>Medium of Instruction - English + Marathi </a:t>
            </a:r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r>
              <a:rPr lang="en-US" dirty="0"/>
              <a:t>Most of them offer Marathi medium</a:t>
            </a:r>
          </a:p>
          <a:p>
            <a:pPr marL="0" indent="0" algn="ctr">
              <a:buNone/>
            </a:pPr>
            <a:endParaRPr lang="en-US" dirty="0"/>
          </a:p>
          <a:p>
            <a:pPr algn="ctr"/>
            <a:endParaRPr lang="en-US" dirty="0"/>
          </a:p>
          <a:p>
            <a:pPr algn="ctr"/>
            <a:r>
              <a:rPr lang="en-US" dirty="0"/>
              <a:t>Choice of subjects available at third year.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xmlns="" val="29178979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xmlns="" id="{A7CF2AA3-32CA-4184-8556-FF13994B433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910319218"/>
              </p:ext>
            </p:extLst>
          </p:nvPr>
        </p:nvGraphicFramePr>
        <p:xfrm>
          <a:off x="1450029" y="394173"/>
          <a:ext cx="9291941" cy="606965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xmlns="" val="15081144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graphicFrame>
        <p:nvGraphicFramePr>
          <p:cNvPr id="4" name="Chart 3"/>
          <p:cNvGraphicFramePr>
            <a:graphicFrameLocks noGrp="1"/>
          </p:cNvGraphicFramePr>
          <p:nvPr/>
        </p:nvGraphicFramePr>
        <p:xfrm>
          <a:off x="-105050" y="1"/>
          <a:ext cx="12402099" cy="58157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xmlns="" val="25104562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/>
              <a:t>What else we do…?</a:t>
            </a:r>
            <a:endParaRPr lang="en-IN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en-US" dirty="0">
                <a:hlinkClick r:id="rId2"/>
              </a:rPr>
              <a:t>Online Quizzes</a:t>
            </a:r>
            <a:endParaRPr lang="en-US" dirty="0"/>
          </a:p>
          <a:p>
            <a:pPr marL="0" indent="0" algn="ctr">
              <a:buNone/>
            </a:pPr>
            <a:endParaRPr lang="en-US" dirty="0"/>
          </a:p>
          <a:p>
            <a:pPr algn="ctr"/>
            <a:r>
              <a:rPr lang="en-US" dirty="0">
                <a:hlinkClick r:id="rId3"/>
              </a:rPr>
              <a:t>Visit to US consulate</a:t>
            </a:r>
            <a:endParaRPr lang="en-US" dirty="0"/>
          </a:p>
          <a:p>
            <a:pPr marL="0" indent="0" algn="ctr">
              <a:buNone/>
            </a:pPr>
            <a:endParaRPr lang="en-US" dirty="0"/>
          </a:p>
          <a:p>
            <a:pPr algn="ctr"/>
            <a:r>
              <a:rPr lang="en-US" dirty="0">
                <a:hlinkClick r:id="rId4"/>
              </a:rPr>
              <a:t>Guest Lectures</a:t>
            </a:r>
            <a:endParaRPr lang="en-US" dirty="0"/>
          </a:p>
          <a:p>
            <a:pPr marL="0" indent="0" algn="ctr">
              <a:buNone/>
            </a:pPr>
            <a:endParaRPr lang="en-US" dirty="0"/>
          </a:p>
          <a:p>
            <a:pPr algn="ctr"/>
            <a:r>
              <a:rPr lang="en-US" dirty="0">
                <a:solidFill>
                  <a:schemeClr val="accent5"/>
                </a:solidFill>
              </a:rPr>
              <a:t>WhatsApp group</a:t>
            </a:r>
          </a:p>
          <a:p>
            <a:pPr marL="0" indent="0" algn="ctr">
              <a:buNone/>
            </a:pPr>
            <a:endParaRPr lang="en-US" dirty="0">
              <a:solidFill>
                <a:schemeClr val="accent5"/>
              </a:solidFill>
            </a:endParaRPr>
          </a:p>
          <a:p>
            <a:pPr algn="ctr"/>
            <a:r>
              <a:rPr lang="en-US" dirty="0">
                <a:solidFill>
                  <a:schemeClr val="accent5"/>
                </a:solidFill>
                <a:hlinkClick r:id="rId5"/>
              </a:rPr>
              <a:t>Audio Visual </a:t>
            </a:r>
            <a:endParaRPr lang="en-US" dirty="0">
              <a:solidFill>
                <a:schemeClr val="accent5"/>
              </a:solidFill>
            </a:endParaRPr>
          </a:p>
          <a:p>
            <a:pPr marL="0" indent="0" algn="ctr">
              <a:buNone/>
            </a:pPr>
            <a:endParaRPr lang="en-US" dirty="0">
              <a:solidFill>
                <a:schemeClr val="accent5"/>
              </a:solidFill>
            </a:endParaRPr>
          </a:p>
          <a:p>
            <a:pPr algn="ctr"/>
            <a:r>
              <a:rPr lang="en-US" dirty="0">
                <a:solidFill>
                  <a:schemeClr val="accent5"/>
                </a:solidFill>
                <a:hlinkClick r:id="rId6"/>
              </a:rPr>
              <a:t>Moodle Site</a:t>
            </a:r>
            <a:endParaRPr lang="en-IN" dirty="0">
              <a:solidFill>
                <a:schemeClr val="accent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8497851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Quiz for SYBA - Screen Shot</a:t>
            </a:r>
            <a:endParaRPr lang="en-IN" dirty="0"/>
          </a:p>
        </p:txBody>
      </p:sp>
      <p:pic>
        <p:nvPicPr>
          <p:cNvPr id="6" name="Content Placeholder 5" descr="quiz screen shot full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80960" y="500042"/>
            <a:ext cx="17408757" cy="7684081"/>
          </a:xfrm>
        </p:spPr>
      </p:pic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86B8B1-08AC-4F16-AD91-DD0C6BB04B38}" type="datetime1">
              <a:rPr lang="en-US" smtClean="0"/>
              <a:pPr/>
              <a:t>2/9/2017</a:t>
            </a:fld>
            <a:endParaRPr lang="en-IN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1C7A23-5F31-41FB-8985-57DD90B73316}" type="slidenum">
              <a:rPr lang="en-IN" smtClean="0"/>
              <a:pPr/>
              <a:t>8</a:t>
            </a:fld>
            <a:endParaRPr lang="en-IN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Department of Political Science, Dr. T. K. Tope Night (Senior) College, Parel, Mumbai</a:t>
            </a:r>
            <a:endParaRPr lang="en-I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Guest Lectures and Visits</a:t>
            </a:r>
            <a:endParaRPr lang="en-IN" dirty="0"/>
          </a:p>
        </p:txBody>
      </p:sp>
      <p:graphicFrame>
        <p:nvGraphicFramePr>
          <p:cNvPr id="4" name="Content Placeholder 3">
            <a:hlinkClick r:id="" action="ppaction://noaction" highlightClick="1">
              <a:snd r:embed="rId3" name="breeze.wav" builtIn="1"/>
            </a:hlinkClick>
          </p:cNvPr>
          <p:cNvGraphicFramePr>
            <a:graphicFrameLocks noGrp="1"/>
          </p:cNvGraphicFramePr>
          <p:nvPr>
            <p:ph idx="1"/>
          </p:nvPr>
        </p:nvGraphicFramePr>
        <p:xfrm>
          <a:off x="285708" y="1214424"/>
          <a:ext cx="11620585" cy="48317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70096"/>
                <a:gridCol w="4640195"/>
                <a:gridCol w="2905147"/>
                <a:gridCol w="2905147"/>
              </a:tblGrid>
              <a:tr h="527378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Sr</a:t>
                      </a:r>
                      <a:r>
                        <a:rPr lang="en-US" dirty="0" smtClean="0"/>
                        <a:t> no.</a:t>
                      </a:r>
                      <a:endParaRPr lang="en-IN" dirty="0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Date</a:t>
                      </a:r>
                      <a:endParaRPr lang="en-IN" dirty="0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Guest</a:t>
                      </a:r>
                      <a:endParaRPr lang="en-IN" dirty="0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Topic</a:t>
                      </a:r>
                      <a:endParaRPr lang="en-IN" dirty="0"/>
                    </a:p>
                  </a:txBody>
                  <a:tcPr marL="121920" marR="121920"/>
                </a:tc>
              </a:tr>
              <a:tr h="696366"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IN" dirty="0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7 FEBRUARY</a:t>
                      </a:r>
                      <a:r>
                        <a:rPr lang="en-US" baseline="0" dirty="0" smtClean="0"/>
                        <a:t> 2016</a:t>
                      </a:r>
                      <a:endParaRPr lang="en-IN" dirty="0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Virendra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Valsangkar</a:t>
                      </a:r>
                      <a:endParaRPr lang="en-IN" dirty="0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Making Documentaries</a:t>
                      </a:r>
                      <a:endParaRPr lang="en-IN" dirty="0"/>
                    </a:p>
                  </a:txBody>
                  <a:tcPr marL="121920" marR="121920"/>
                </a:tc>
              </a:tr>
              <a:tr h="695620"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IN" dirty="0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23 FEBRUARY 2016</a:t>
                      </a:r>
                      <a:endParaRPr lang="en-IN" dirty="0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hlinkClick r:id="rId4" action="ppaction://hlinksldjump"/>
                        </a:rPr>
                        <a:t>Dr.  </a:t>
                      </a:r>
                      <a:r>
                        <a:rPr lang="en-US" dirty="0" err="1" smtClean="0">
                          <a:hlinkClick r:id="rId4" action="ppaction://hlinksldjump"/>
                        </a:rPr>
                        <a:t>Swati</a:t>
                      </a:r>
                      <a:r>
                        <a:rPr lang="en-US" dirty="0" smtClean="0">
                          <a:hlinkClick r:id="rId4" action="ppaction://hlinksldjump"/>
                        </a:rPr>
                        <a:t> </a:t>
                      </a:r>
                      <a:r>
                        <a:rPr lang="en-US" dirty="0" err="1" smtClean="0">
                          <a:hlinkClick r:id="rId4" action="ppaction://hlinksldjump"/>
                        </a:rPr>
                        <a:t>Pitale</a:t>
                      </a:r>
                      <a:endParaRPr lang="en-IN" dirty="0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Nationalism of Ravindranath Tagore</a:t>
                      </a:r>
                      <a:endParaRPr lang="en-IN" dirty="0"/>
                    </a:p>
                  </a:txBody>
                  <a:tcPr marL="121920" marR="121920"/>
                </a:tc>
              </a:tr>
              <a:tr h="695620"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n-IN" dirty="0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24 FEBRUARY 2016</a:t>
                      </a:r>
                      <a:endParaRPr lang="en-IN" dirty="0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Prof.</a:t>
                      </a:r>
                      <a:r>
                        <a:rPr lang="en-US" baseline="0" dirty="0" smtClean="0"/>
                        <a:t> Dr. Sanjay </a:t>
                      </a:r>
                      <a:r>
                        <a:rPr lang="en-US" baseline="0" dirty="0" err="1" smtClean="0"/>
                        <a:t>Deshpande</a:t>
                      </a:r>
                      <a:endParaRPr lang="en-IN" dirty="0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India – Russia</a:t>
                      </a:r>
                      <a:r>
                        <a:rPr lang="en-US" baseline="0" dirty="0" smtClean="0"/>
                        <a:t> Relations</a:t>
                      </a:r>
                      <a:endParaRPr lang="en-IN" dirty="0"/>
                    </a:p>
                  </a:txBody>
                  <a:tcPr marL="121920" marR="121920"/>
                </a:tc>
              </a:tr>
              <a:tr h="993743">
                <a:tc>
                  <a:txBody>
                    <a:bodyPr/>
                    <a:lstStyle/>
                    <a:p>
                      <a:r>
                        <a:rPr lang="en-US" dirty="0" smtClean="0"/>
                        <a:t>4</a:t>
                      </a:r>
                      <a:endParaRPr lang="en-IN" dirty="0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25 FEBRUARY 2016</a:t>
                      </a:r>
                      <a:endParaRPr lang="en-IN" dirty="0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Prashant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Kelkar</a:t>
                      </a:r>
                      <a:r>
                        <a:rPr lang="en-US" baseline="0" dirty="0" smtClean="0"/>
                        <a:t> (Associate Professor)</a:t>
                      </a:r>
                      <a:endParaRPr lang="en-IN" dirty="0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The</a:t>
                      </a:r>
                      <a:r>
                        <a:rPr lang="en-US" baseline="0" dirty="0" smtClean="0"/>
                        <a:t> Kashmir Issue from a different perspective</a:t>
                      </a:r>
                      <a:endParaRPr lang="en-IN" dirty="0"/>
                    </a:p>
                  </a:txBody>
                  <a:tcPr marL="121920" marR="121920"/>
                </a:tc>
              </a:tr>
              <a:tr h="695620">
                <a:tc>
                  <a:txBody>
                    <a:bodyPr/>
                    <a:lstStyle/>
                    <a:p>
                      <a:r>
                        <a:rPr lang="en-US" dirty="0" smtClean="0"/>
                        <a:t>5</a:t>
                      </a:r>
                      <a:endParaRPr lang="en-IN" dirty="0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20 MARCH 2016</a:t>
                      </a:r>
                      <a:endParaRPr lang="en-IN" dirty="0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Visit to US consulate</a:t>
                      </a:r>
                      <a:endParaRPr lang="en-IN" dirty="0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Lecture on India – US relations</a:t>
                      </a:r>
                      <a:endParaRPr lang="en-IN" dirty="0"/>
                    </a:p>
                  </a:txBody>
                  <a:tcPr marL="121920" marR="121920"/>
                </a:tc>
              </a:tr>
              <a:tr h="527378">
                <a:tc>
                  <a:txBody>
                    <a:bodyPr/>
                    <a:lstStyle/>
                    <a:p>
                      <a:r>
                        <a:rPr lang="en-US" dirty="0" smtClean="0"/>
                        <a:t>6</a:t>
                      </a:r>
                      <a:endParaRPr lang="en-IN" dirty="0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30 AUGUST2016</a:t>
                      </a:r>
                      <a:endParaRPr lang="en-IN" dirty="0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Dr.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Chaitra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Redkar</a:t>
                      </a:r>
                      <a:endParaRPr lang="en-IN" dirty="0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Simon de Beauvoir</a:t>
                      </a:r>
                      <a:endParaRPr lang="en-IN" dirty="0"/>
                    </a:p>
                  </a:txBody>
                  <a:tcPr marL="121920" marR="121920"/>
                </a:tc>
              </a:tr>
            </a:tbl>
          </a:graphicData>
        </a:graphic>
      </p:graphicFrame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FA0D0-159C-4DC9-AAC9-919D09851F27}" type="datetime1">
              <a:rPr lang="en-US" smtClean="0"/>
              <a:pPr/>
              <a:t>2/9/2017</a:t>
            </a:fld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1C7A23-5F31-41FB-8985-57DD90B73316}" type="slidenum">
              <a:rPr lang="en-IN" smtClean="0"/>
              <a:pPr/>
              <a:t>9</a:t>
            </a:fld>
            <a:endParaRPr lang="en-IN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Department of Political Science, Dr. T. K. Tope Night (Senior) College, Parel, Mumbai</a:t>
            </a:r>
            <a:endParaRPr lang="en-I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87</TotalTime>
  <Words>784</Words>
  <Application>Microsoft Office PowerPoint</Application>
  <PresentationFormat>Custom</PresentationFormat>
  <Paragraphs>254</Paragraphs>
  <Slides>22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3" baseType="lpstr">
      <vt:lpstr>Office Theme</vt:lpstr>
      <vt:lpstr>Department of Political Science</vt:lpstr>
      <vt:lpstr>Three year integrated undergraduate degree course </vt:lpstr>
      <vt:lpstr>Semesters and Papers</vt:lpstr>
      <vt:lpstr>Bachelor of Arts…</vt:lpstr>
      <vt:lpstr>Slide 5</vt:lpstr>
      <vt:lpstr>Slide 6</vt:lpstr>
      <vt:lpstr>What else we do…?</vt:lpstr>
      <vt:lpstr>Quiz for SYBA - Screen Shot</vt:lpstr>
      <vt:lpstr>Guest Lectures and Visits</vt:lpstr>
      <vt:lpstr>Virendra Valsangkar</vt:lpstr>
      <vt:lpstr>Guest Lectures Dr. Swati Pitale </vt:lpstr>
      <vt:lpstr>Dr.  Sanjay Deshpande</vt:lpstr>
      <vt:lpstr>Prashant Kelkar</vt:lpstr>
      <vt:lpstr>Dr. Chitra Redkar from SNDT University on Simon de Beauvoir 30-8-2016</vt:lpstr>
      <vt:lpstr>Students participated in the Election workshop organised by Savitribai Phule Pune University, Pune at Kirti College and the actual survey. </vt:lpstr>
      <vt:lpstr>About me</vt:lpstr>
      <vt:lpstr>Publications…</vt:lpstr>
      <vt:lpstr>University level work </vt:lpstr>
      <vt:lpstr>Slide 19</vt:lpstr>
      <vt:lpstr>Membership of professional organisations…</vt:lpstr>
      <vt:lpstr>Participation in College activities</vt:lpstr>
      <vt:lpstr>Software development…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BUVA</cp:lastModifiedBy>
  <cp:revision>20</cp:revision>
  <dcterms:created xsi:type="dcterms:W3CDTF">2017-02-07T11:10:44Z</dcterms:created>
  <dcterms:modified xsi:type="dcterms:W3CDTF">2017-02-09T09:43:32Z</dcterms:modified>
</cp:coreProperties>
</file>