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2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F073F-B332-4B49-BE70-F0032D974EDB}" type="datetimeFigureOut">
              <a:rPr lang="en-US" smtClean="0"/>
              <a:pPr/>
              <a:t>6/27/2021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76569-CE33-45EC-A386-1F8FA2662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C620B-89E4-4FD0-9910-6B47781DE4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286000"/>
            <a:ext cx="9144000" cy="409342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Book Antiqua" pitchFamily="18" charset="0"/>
              </a:rPr>
              <a:t>                      </a:t>
            </a:r>
            <a:endParaRPr lang="en-US" dirty="0">
              <a:solidFill>
                <a:schemeClr val="bg1"/>
              </a:solidFill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/>
                </a:solidFill>
                <a:latin typeface="Book Antiqua" pitchFamily="18" charset="0"/>
              </a:rPr>
              <a:t>∞ ∞</a:t>
            </a:r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 Antiqua" pitchFamily="18" charset="0"/>
              </a:rPr>
              <a:t>With warm Welcome </a:t>
            </a:r>
            <a:r>
              <a:rPr lang="en-US" sz="3200" dirty="0">
                <a:solidFill>
                  <a:schemeClr val="bg1"/>
                </a:solidFill>
                <a:latin typeface="Book Antiqua" pitchFamily="18" charset="0"/>
              </a:rPr>
              <a:t>∞ ∞</a:t>
            </a:r>
          </a:p>
          <a:p>
            <a:pPr algn="ctr">
              <a:defRPr/>
            </a:pPr>
            <a:endParaRPr lang="en-US" sz="2400" dirty="0" smtClean="0">
              <a:solidFill>
                <a:srgbClr val="FFFF00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Organised by</a:t>
            </a:r>
          </a:p>
          <a:p>
            <a:pPr algn="ctr">
              <a:defRPr/>
            </a:pPr>
            <a:endParaRPr lang="en-US" sz="2400" b="1" dirty="0" smtClean="0">
              <a:solidFill>
                <a:srgbClr val="FFFF00"/>
              </a:solidFill>
              <a:latin typeface="Algerian" pitchFamily="82" charset="0"/>
            </a:endParaRPr>
          </a:p>
          <a:p>
            <a:pPr algn="ctr"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Lucida Bright" pitchFamily="18" charset="0"/>
              </a:rPr>
              <a:t>Dr. </a:t>
            </a:r>
            <a:r>
              <a:rPr lang="en-US" sz="2000" b="1" dirty="0" err="1" smtClean="0">
                <a:solidFill>
                  <a:srgbClr val="FFFF00"/>
                </a:solidFill>
                <a:latin typeface="Lucida Bright" pitchFamily="18" charset="0"/>
              </a:rPr>
              <a:t>T.K.Tope</a:t>
            </a:r>
            <a:r>
              <a:rPr lang="en-US" sz="2000" b="1" dirty="0" smtClean="0">
                <a:solidFill>
                  <a:srgbClr val="FFFF00"/>
                </a:solidFill>
                <a:latin typeface="Lucida Bright" pitchFamily="18" charset="0"/>
              </a:rPr>
              <a:t> Arts &amp; Com. Night (Senior)College, Mumbai</a:t>
            </a:r>
          </a:p>
          <a:p>
            <a:pPr algn="ctr"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Lucida Bright" pitchFamily="18" charset="0"/>
              </a:rPr>
              <a:t>Sir Dr M.S. </a:t>
            </a:r>
            <a:r>
              <a:rPr lang="en-US" sz="2000" b="1" dirty="0" err="1" smtClean="0">
                <a:solidFill>
                  <a:srgbClr val="FFFF00"/>
                </a:solidFill>
                <a:latin typeface="Lucida Bright" pitchFamily="18" charset="0"/>
              </a:rPr>
              <a:t>Gosavi</a:t>
            </a:r>
            <a:r>
              <a:rPr lang="en-US" sz="2000" b="1" dirty="0" smtClean="0">
                <a:solidFill>
                  <a:srgbClr val="FFFF00"/>
                </a:solidFill>
                <a:latin typeface="Lucida Bright" pitchFamily="18" charset="0"/>
              </a:rPr>
              <a:t> Institute of Post Graduate Studies &amp; Research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lgerian" pitchFamily="82" charset="0"/>
              </a:rPr>
              <a:t>			   </a:t>
            </a:r>
            <a:r>
              <a:rPr lang="en-US" sz="2400" b="1" dirty="0" smtClean="0">
                <a:solidFill>
                  <a:srgbClr val="FFFF00"/>
                </a:solidFill>
              </a:rPr>
              <a:t>         June </a:t>
            </a:r>
            <a:r>
              <a:rPr lang="en-US" sz="2400" b="1" dirty="0" smtClean="0">
                <a:solidFill>
                  <a:srgbClr val="FFFF00"/>
                </a:solidFill>
              </a:rPr>
              <a:t>27, </a:t>
            </a:r>
            <a:r>
              <a:rPr lang="en-US" sz="2400" b="1" dirty="0" smtClean="0">
                <a:solidFill>
                  <a:srgbClr val="FFFF00"/>
                </a:solidFill>
              </a:rPr>
              <a:t>2021 at </a:t>
            </a:r>
            <a:r>
              <a:rPr lang="en-US" sz="2400" b="1" dirty="0" smtClean="0">
                <a:solidFill>
                  <a:srgbClr val="FFFF00"/>
                </a:solidFill>
              </a:rPr>
              <a:t>7 </a:t>
            </a:r>
            <a:r>
              <a:rPr lang="en-US" sz="2400" b="1" dirty="0" smtClean="0">
                <a:solidFill>
                  <a:srgbClr val="FFFF00"/>
                </a:solidFill>
              </a:rPr>
              <a:t>pm</a:t>
            </a:r>
          </a:p>
          <a:p>
            <a:pPr>
              <a:defRPr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C000"/>
                </a:solidFill>
                <a:latin typeface="Book Antiqua" pitchFamily="18" charset="0"/>
              </a:rPr>
              <a:t>Prof. Krishnan </a:t>
            </a:r>
            <a:r>
              <a:rPr lang="en-US" sz="2400" dirty="0" err="1" smtClean="0">
                <a:solidFill>
                  <a:srgbClr val="FFC000"/>
                </a:solidFill>
                <a:latin typeface="Book Antiqua" pitchFamily="18" charset="0"/>
              </a:rPr>
              <a:t>Nandela</a:t>
            </a:r>
            <a:r>
              <a:rPr lang="en-US" sz="2400" dirty="0" smtClean="0">
                <a:solidFill>
                  <a:srgbClr val="FFC000"/>
                </a:solidFill>
                <a:latin typeface="Book Antiqua" pitchFamily="18" charset="0"/>
              </a:rPr>
              <a:t>                                       Prof. V.B. </a:t>
            </a:r>
            <a:r>
              <a:rPr lang="en-US" sz="2400" dirty="0" err="1" smtClean="0">
                <a:solidFill>
                  <a:srgbClr val="FFC000"/>
                </a:solidFill>
                <a:latin typeface="Book Antiqua" pitchFamily="18" charset="0"/>
              </a:rPr>
              <a:t>Rokade</a:t>
            </a:r>
            <a:endParaRPr lang="en-US" sz="2400" dirty="0" smtClean="0">
              <a:solidFill>
                <a:srgbClr val="FFC000"/>
              </a:solidFill>
              <a:latin typeface="Book Antiqu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Book Antiqua" pitchFamily="18" charset="0"/>
              </a:rPr>
              <a:t>  Vice- Principal                                                        </a:t>
            </a:r>
            <a:r>
              <a:rPr lang="en-US" sz="2400" dirty="0" err="1" smtClean="0">
                <a:solidFill>
                  <a:schemeClr val="bg1"/>
                </a:solidFill>
                <a:latin typeface="Book Antiqua" pitchFamily="18" charset="0"/>
              </a:rPr>
              <a:t>Principal</a:t>
            </a:r>
            <a:endParaRPr lang="en-US" sz="2400" dirty="0" smtClean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9144000" cy="156966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/>
              </a:solidFill>
              <a:latin typeface="Algerian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Online  Inaugural  Student  Meeting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 (Second and Third year students)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( 2021- 22)</a:t>
            </a:r>
            <a:endParaRPr lang="en-US" sz="2400" dirty="0">
              <a:solidFill>
                <a:srgbClr val="FFFF00"/>
              </a:solidFill>
              <a:latin typeface="Algerian" pitchFamily="82" charset="0"/>
            </a:endParaRPr>
          </a:p>
        </p:txBody>
      </p:sp>
      <p:pic>
        <p:nvPicPr>
          <p:cNvPr id="2053" name="Picture 11" descr="https://encrypted-tbn0.gstatic.com/images?q=tbn:ANd9GcRPkvUIqtsWWEL-9X-xNrU93PAnkTo8sGTo91Zl80fR0i4ybd4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52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ckgroundpowerpoint.com/wp-content/uploads/2011/04/pp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Online  Inaugural  Student  Meeting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                       ( </a:t>
            </a: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2021- 22)</a:t>
            </a:r>
            <a:endParaRPr lang="en-US" sz="2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Gokhale Education Society’s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Dr T K Tope Arts and Commerce Night College, Parel, Mumbai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- 400012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2061" name="AutoShape 15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AutoShape 17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AutoShape 19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AutoShape 21" descr="data:image/jpeg;base64,/9j/4AAQSkZJRgABAQAAAQABAAD/2wCEAAkGBxQSEhUUEhQVFhQWFhgUFhgXFRgUGBgVFBcXFxcXFhcYHCggGB0lGxgUITEhJSkrLi4uFx8zODMsNygtLisBCgoKDg0OGhAQGywkICQtLC8sLywsLCwsLCwsLDQsLCwsLCwsLCwsLCwsLCwsLCwsLCwsLCwsLCwsLCwsLCw0LP/AABEIAMwAngMBIgACEQEDEQH/xAAcAAABBQEBAQAAAAAAAAAAAAAAAwQFBgcCAQj/xAA/EAABAgQDBQUFBQgBBQAAAAABAAIDBBEhBRIxBkFRYXEigZGhsRMjMsHRB1JyguEUM0JikrLC8KIVJENT8f/EABkBAAMBAQEAAAAAAAAAAAAAAAACAwEEBf/EACYRAAICAgIBAwQDAAAAAAAAAAABAhEDIRIxQQQiMhNRcZFCgbH/2gAMAwEAAhEDEQA/ANxQhCABCEIAEIQgAQofG9oYUtZxBfSuWtPE7lnmN7ZxYlQHHkxnZbT+dxv3IoeMGzSp/GoMH43ivAXKgou38u00LItONB9VlAxF8QnM6l93oK6qBxGeiF2URDTvdbro1UWNtFPppaPoiS2qlYgqIgHJwopOHOw3Uo9prpcL5ZZPRGPALjwsd+5WfCZ95rkdfhU+YWcDHiPodCx7Cdso0I0JzAbiTTuKv2z21UKYoC4Ned2g6A70rVCyxtbLGhCFhMEIQgAQhCABCEIAEIQgAUHtTjglmUb+8eOyOA3lTT3AAk6AVPcsL23x8vjufWmo36EUa0ct61Kx4RtkRjOMOMR1XVOtdaVrap5qMksQe5xcHHnTfzG5QmIzJcS0aUI63r6KSwWA4NrUX4q8Ilmx2IrTU0dU2JeQbcKDTxXmIR7C9fwgCgTWbzZuXSgCdxJUxGMYBcXNN5TyairZsYttUMIkNrm1AqbkClq08lIYREMMA68DXTlpXuSs/gz2sqOfUFIycwSyhFHVvQgVp94EXUsMk7K+oi1RLtjteS077ggVv3JvEjxYRqHVaOAoNd5OijWzjS7UNdypQjoTY95S08+JSrYhFLkWI6W170zhZJP7mz/Z7tOJhghPPvAKi+o/RXRfNGH4s+HkjQswiQCHnKQWkV7QLdRbevobZ/FmTUvDjs0e0Hod48VztUSywp2iRQhCCQIQhAAhCEACEIQBCbYzXs5SIa0r2e46+VV8643iDXg10vUbxwpxFVtv2rzBbLMG4vPk02t3r5/jRgczagj+Hh2jUt5KkEdGJaGskC51BldU7/8AbKzQyWto1vLf6lQ8lLRXOytDgeFbgHdVaFsxs6GgGJd1ugHAcE7zKKpFVgfbK/h2CxYrgXCgB0GnjxVywzBMtDRWeXkmtAsE5dCFFzzk5dlU0tIr81IVBVYxXAbGg14LQXMTaPLAgpItp2h3JPRjsOSyuNbEHgDXxTbEIwuCBbh2bdxV/wAYwsXoNFQsWwYmpOo301A4ldMcy6ZKWG9xOMAitq4kFtQ4a1Gi037IMUdDeZfK4sJq0s7TQN+beFj8NwBF6cSLUIG+moWrfY8M8xmAIo05i34TamnP1SzRKXxZtCEISHICEIQAIQhAAhCEAUH7YnkSjCP/AGU7y0gLAYTPfsYbkvbXlQ1ot5+2wO/YmEDsiKM16Uq00I71g2HtdFm276xB3U08gnTqJ0Y/Bq8pLNrWgqpmUFNExhQ6ABSMu1cyO5uyThxLIMQrjLZGnTxWiUeZ703pN8TglHBcGGg1kXOQqqKjSjTqLUKnJlpoaKMe3dvSyHiY/jsIQ47m7g63Q/6Vo/2Tx3w5mEGNqHjK4A17JHxHoqJtZAImnAjhTmCPrVaJ9ij/APu3ANA9zU2vqNOH/wBXTdxs48mnI21CEJTkBCEIAEIQgAQhCAMv2yjGYnYsCJeC2G1tN7XG5cD4Kk4fssZKdLolCx7M0F4+El2rT/MB4rQdspT2Ey+MNIjAe9tQfkq3EhRY0qwEhrg8vaHBx7Fey2xB5hTjLbiz0uK4RlEdRo77Bjd93EhrR4m/ckJzaRsGgcYZPARG16kKGxOZfCzN9jndUgU3MGguovHDNNZDrLwntf8ACWgvLTwNBYq0YxoR3ZcJPbKG7UFvXSvUWUxK40HirSFkIwmJDiiG5phvdQjKbgncaK6YJJxHvfDERrHsAzvDc7nOI3gnKOdApTir0XitWyyzePMbUOIBF1ERtt5dv8YO6gIJUHj2GvhxhnyRogZnhlzaDNWgzQ65XU58lVMk1MxIns3kltSQCIVcuoa1tL6iiIQTMyOlo0Zu1jIgIYL6a8l1L4iHmjhlcediqDs++bc53sw+jLkvJsBuvv5KxSuOGI0tiwqOsGmhBqd+mgN084KhI2MdusLdGjQRCFXua8nk2GMxceDQK3Vi+zGKZealW0NY7HZibdkDsCm81ukcGgOiQZvNmEWJDdBzUIo2hNIeYCxpQ8VM7GS5jzEq6mUwqk1FLBunjRTcmkomuKalJ9Ua2hCFQ8wEIQgAQhCABCEIArG20CrWOpWmYehHoquDWhOqtu2bSYbNzamvWlvmqcXXKm1s7sL9iFpyUDzUb/XemYkImgiZQfui563UnKxOKcNLRvSpnR0RTMIEPtEkni41pxPJOcFlWtdEdS8Q5j3ANHkPNJxZ1r35G9ogVPDl5qTw2CXAnhqsY3jZF7Q4a174b6XYCe5wv4WKaMwKraseWngP9up/FYeUg76KLl5nI/JWlbgainJbZm2tDB2HRfhMSo/DfxqupbCKPBI0uTyCsBo4fEK9KJGbjWshsLbGLbFTmxEv717gKUBHeT+irpcrFsiSIxobFpqOFKURHsll+DRdEIQrHmghCEACEIQAIQhAHL2gihAI4G6zPEYWSK9vBzh3VWnKh7Wy+SYJ3PAd36H0WMvgdOiCEaibYjNuykDVcxraJq8WJcf0UeOz0YypD3CpMshuc1w9q4VvWnIGm5OJPG3th+8aGO/iAdUW3g8OqjZLHJcintmAA5buGvRSL8PbMN929r276EE+CpxQnOTexpiO1Ly4NhwnRdxLXAAd51KRxqXiRGw4oOWIzQVrY0q0nen0HBBBt2RvFwPJJTsZrbE04LOKN5u9HcjPHKKpy6PW1VFNcRpdLQ31U+NMdu0PAtE2dlGsgscGgOc0ZnUuepWeQGkkDeSAO9anLQ8rGt4ADwCrBHD6iWkhVCEJzkBCEIAEIQgAQhCABQm1eHe1hZmirodXDmP4h/vBTa8QanTsx6OaFNiBEOV2isG1WHiHFOUUae0ByrQjxVdDsp6rK8nfGVokHYbCY0UhsoP5RX0TSabIkDP7p2lWkwz4tUlKRKhLmQhO+ILdjxnRAQ8Pw417Toh4mK55XR2clHttDJvUElwpzF7KZGGQWnstokJuLl3rNmynZFwmNgnKDUbq6peHqmcXtO5JxLBHG2Y5aLXsfJe0jBx0h9rv3fVaAs92XxH2bwK9kkBw+64/C7odD3K+iN2sp3io58UL7HHni00xVCELSAIQhAAhCEACELnOEAdJrCiViOH8o8iUsyIHVomsH98fwnyI+qaO0weihbcRnNm2fdLfZ/mGaJ40qoGIQbjwVh+1mCWSro7R2oMzDi/lyhrvIuCqr6RWB7DqK24LFpHdF8v6r/DyJNlhsadUnEx9wTKPEcLEVCiY8GGTcU9Fq4ssossQx5yTM/m1NeX1VbaIYpfz8k/l4u4DetpI3gybZfVPIJrbcNfoo2VaSpWE2golbEcR/go98Q4Va8gdxGU+i0qDBLoYBPbboeY0PePVU7B5CuTk0eJdm9FfIdrckz1TOPLK9CEpM5hQ2IseoTpMpuDR3tB+Ycvvd3onbHVCyVdogdIXgK9SmguXuAFSguXD4Id8V+W7wQA3DnRDazOPHp9UtNCjOhHkQk2POdwOgNvAEfNdz37t9NQ0nwumkbDsTw4dk9T6lcQx778rv8U4lGUb1qfG6Ry+9HR3+KIasMjuRHbXYT+1SszB3xIdvxCtPOixPZCYdkMN4IexxaQeIsV9BTUdsPtvcGtANSTQDqVjm22DiWn/ANohUMGYAcKXGf8AioeeqWT9p1+l3KmeR5UOFQL8Nx+iipqS4jxU9LODxULt1d9xzUeR3JUUv/p1/hA7wn8lJd/QKee1v3AhjK6W6LeTNYlAh5evokcZmvZQnEfEey3q45R5lSJh0FVExpJ0zHgw2ivvGuO/stcCSegWctmKN7Nb2bw/JCbX7rfIKVce2OiUY0NAG4D0UXP4vLtNTGh1FiA4E7tw4aq0meSrlLRLJCD2Tl3at6cO5RD9rJcWBc48mn1KjI22zHOyshOq11KuIGl9BWoIK2OzPpy+xapk5e1u39OK6ZFJFR2gdKJCTnxEaDxFflRIwZUtJyRP6hXzaQmVNCtNC7Sc5ad1CDxqD9E7TWYs+vIHwN/VOgp+TZeBobRSOIaR5g/JOnNqCDvFPFNpqz2niC30I9CnSeXSFR4xtAANAKeCbPHvQeR9P0UbGxeMSWw4NKFwzPO9ppZo3EX1XkXCIsYe9im4+EWCWMlZSWJx+RU/tC2nZFaJeAQ+jveOF22PwA7zXXhRcYPHhRJRkvNB4YHUhRQAfiNWtPAg25qQw7Y+HBjRAe1VweK7g4fUHxVnlsLh5CwtGU6iitPGkh4ZktFLm8AZDGeBEzNBoaihB57j1Sf7MSLhWtsgGuMMnW45tdx71DR5V8F2V46HcehXHKNbR3wyXq7Ih2HFdQJAqZaaoiBTKWQczKcTVWHZXDBCHtnihcCGjg0kAHvJXOFygc5z3DMIbc+X7x3C6fxsUe72Y9m1ucm1cxABBF7K+LE5PRzZ8tKv2TeKAmE5o1cMvjY+SzhmzwE24UsSP+UP6tWiVLqVKjpmEBHH5f8AIJ8kPbRH0s+Lf4GEDAmgi25NJ7Zse1cRY1a7/iB8ldIcMLjIDENfuj1KrCaRzSm7IzDJD2bRc/S6eOgFriRoU7ey1F2RVTvZrm2NZ4fCeZHiP0CdBN58dkcnD1olYJsEoP4oSntAeDh52+aXh6JObZVjhyNOu5KM0HRP4EG7BR5618R+idJtGs8HiP7TX5lOUg0hhOs9408QR4UI+acwhZczgs08HDwNvml2hUb9qEI3FId2u3irfG48x5rtrg9lHtzAi4+icT0PNDcN9KjqLhN5G/y6G6Rdl07h+CBn5L2ZqLsOh4Hgeajorrq1YxAo3NqytIjeLTbNyLTQ15KCw3Dz7V2f4YZBrufW7f1SyxeV0dOL1CafLtEjh0sWsofidQu5N3N+aTmWVmGD7rK/1O/RTEOHau83KjobCZl1rAMHk53zXVhqP6OPLJtkrAhaFNJ2F74Hk3ycfqpMBN47e0On+QUJOwxypjhqTr2/y/NKBI/+T8vzQhGLrxq9XINysASnWVhuHKvhdeSjwRbqOhul00kPhHQeSxjr4tDslepOKdOq7atEEJsaHnTxsloZsElODsnqD4ELuDogb+J5NNqxw5Fdw3VAPEVXpSUn8Dei3wKLKNlhQ04Ej+k19CFJJgLRHfiB8W0+QSspDyPXtBBB0IoehUYYYBbDaSQ3/bqSYdENaBoNblNbqhYvi7PWtokILfePP4f7U4TeGfeP6NPqheRWOU3mNR0PyS6QmdR3+iwaPYuEiP3h/CPUpZuiQafeO/C31K1CscJsx/beOGXzCcpgx/vIv4m/2BYNFX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1524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Bachelor</a:t>
            </a:r>
            <a:r>
              <a:rPr lang="en-IN" sz="2000" b="1" dirty="0" smtClean="0">
                <a:solidFill>
                  <a:srgbClr val="FFFF00"/>
                </a:solidFill>
              </a:rPr>
              <a:t> of </a:t>
            </a:r>
            <a:r>
              <a:rPr lang="en-IN" sz="2000" b="1" dirty="0" smtClean="0">
                <a:solidFill>
                  <a:srgbClr val="FFFF00"/>
                </a:solidFill>
              </a:rPr>
              <a:t>Commerce (</a:t>
            </a:r>
            <a:r>
              <a:rPr lang="en-IN" sz="2000" b="1" dirty="0" err="1" smtClean="0">
                <a:solidFill>
                  <a:srgbClr val="FFFF00"/>
                </a:solidFill>
              </a:rPr>
              <a:t>B.Com</a:t>
            </a:r>
            <a:r>
              <a:rPr lang="en-IN" sz="2000" b="1" dirty="0" smtClean="0">
                <a:solidFill>
                  <a:srgbClr val="FFFF00"/>
                </a:solidFill>
              </a:rPr>
              <a:t>) Programme</a:t>
            </a:r>
            <a:endParaRPr lang="en-IN" sz="2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8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Year Semester III [CBCGS]</a:t>
            </a:r>
            <a:endParaRPr lang="en-IN" sz="2000" b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36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Specific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DSE) Courses 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743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Accountancy and Financial Management Paper III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Related Elective(DRE) Courses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24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Financial Accounting and Auditing - Introduction to Management Accounting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886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Commerce III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267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Business Economics III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648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Ability Enhancement Courses (AEC)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029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Advertising I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410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Foundation Course- Contemporary Issues - III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79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Core Courses (CC)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617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Business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 I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ckgroundpowerpoint.com/wp-content/uploads/2011/04/pp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Online  Inaugural  Student  Meeting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                       ( </a:t>
            </a: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2021- 22)</a:t>
            </a:r>
            <a:endParaRPr lang="en-US" sz="2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Gokhale Education Society’s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Dr T K Tope Arts and Commerce Night College, Parel, Mumbai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- 400012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2061" name="AutoShape 15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AutoShape 17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AutoShape 19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AutoShape 21" descr="data:image/jpeg;base64,/9j/4AAQSkZJRgABAQAAAQABAAD/2wCEAAkGBxQSEhUUEhQVFhQWFhgUFhgXFRgUGBgVFBcXFxcXFhcYHCggGB0lGxgUITEhJSkrLi4uFx8zODMsNygtLisBCgoKDg0OGhAQGywkICQtLC8sLywsLCwsLCwsLDQsLCwsLCwsLCwsLCwsLCwsLCwsLCwsLCwsLCwsLCwsLCw0LP/AABEIAMwAngMBIgACEQEDEQH/xAAcAAABBQEBAQAAAAAAAAAAAAAAAwQFBgcCAQj/xAA/EAABAgQDBQUFBQgBBQAAAAABAAIDBBEhBRIxBkFRYXEigZGhsRMjMsHRB1JyguEUM0JikrLC8KIVJENT8f/EABkBAAMBAQEAAAAAAAAAAAAAAAACAwEEBf/EACYRAAICAgIBAwQDAAAAAAAAAAABAhEDIRIxQQQiMhNRcZFCgbH/2gAMAwEAAhEDEQA/ANxQhCABCEIAEIQgAQofG9oYUtZxBfSuWtPE7lnmN7ZxYlQHHkxnZbT+dxv3IoeMGzSp/GoMH43ivAXKgou38u00LItONB9VlAxF8QnM6l93oK6qBxGeiF2URDTvdbro1UWNtFPppaPoiS2qlYgqIgHJwopOHOw3Uo9prpcL5ZZPRGPALjwsd+5WfCZ95rkdfhU+YWcDHiPodCx7Cdso0I0JzAbiTTuKv2z21UKYoC4Ned2g6A70rVCyxtbLGhCFhMEIQgAQhCABCEIAEIQgAUHtTjglmUb+8eOyOA3lTT3AAk6AVPcsL23x8vjufWmo36EUa0ct61Kx4RtkRjOMOMR1XVOtdaVrap5qMksQe5xcHHnTfzG5QmIzJcS0aUI63r6KSwWA4NrUX4q8Ilmx2IrTU0dU2JeQbcKDTxXmIR7C9fwgCgTWbzZuXSgCdxJUxGMYBcXNN5TyairZsYttUMIkNrm1AqbkClq08lIYREMMA68DXTlpXuSs/gz2sqOfUFIycwSyhFHVvQgVp94EXUsMk7K+oi1RLtjteS077ggVv3JvEjxYRqHVaOAoNd5OijWzjS7UNdypQjoTY95S08+JSrYhFLkWI6W170zhZJP7mz/Z7tOJhghPPvAKi+o/RXRfNGH4s+HkjQswiQCHnKQWkV7QLdRbevobZ/FmTUvDjs0e0Hod48VztUSywp2iRQhCCQIQhAAhCEACEIQBCbYzXs5SIa0r2e46+VV8643iDXg10vUbxwpxFVtv2rzBbLMG4vPk02t3r5/jRgczagj+Hh2jUt5KkEdGJaGskC51BldU7/8AbKzQyWto1vLf6lQ8lLRXOytDgeFbgHdVaFsxs6GgGJd1ugHAcE7zKKpFVgfbK/h2CxYrgXCgB0GnjxVywzBMtDRWeXkmtAsE5dCFFzzk5dlU0tIr81IVBVYxXAbGg14LQXMTaPLAgpItp2h3JPRjsOSyuNbEHgDXxTbEIwuCBbh2bdxV/wAYwsXoNFQsWwYmpOo301A4ldMcy6ZKWG9xOMAitq4kFtQ4a1Gi037IMUdDeZfK4sJq0s7TQN+beFj8NwBF6cSLUIG+moWrfY8M8xmAIo05i34TamnP1SzRKXxZtCEISHICEIQAIQhAAhCEAUH7YnkSjCP/AGU7y0gLAYTPfsYbkvbXlQ1ot5+2wO/YmEDsiKM16Uq00I71g2HtdFm276xB3U08gnTqJ0Y/Bq8pLNrWgqpmUFNExhQ6ABSMu1cyO5uyThxLIMQrjLZGnTxWiUeZ703pN8TglHBcGGg1kXOQqqKjSjTqLUKnJlpoaKMe3dvSyHiY/jsIQ47m7g63Q/6Vo/2Tx3w5mEGNqHjK4A17JHxHoqJtZAImnAjhTmCPrVaJ9ij/APu3ANA9zU2vqNOH/wBXTdxs48mnI21CEJTkBCEIAEIQgAQhCAMv2yjGYnYsCJeC2G1tN7XG5cD4Kk4fssZKdLolCx7M0F4+El2rT/MB4rQdspT2Ey+MNIjAe9tQfkq3EhRY0qwEhrg8vaHBx7Fey2xB5hTjLbiz0uK4RlEdRo77Bjd93EhrR4m/ckJzaRsGgcYZPARG16kKGxOZfCzN9jndUgU3MGguovHDNNZDrLwntf8ACWgvLTwNBYq0YxoR3ZcJPbKG7UFvXSvUWUxK40HirSFkIwmJDiiG5phvdQjKbgncaK6YJJxHvfDERrHsAzvDc7nOI3gnKOdApTir0XitWyyzePMbUOIBF1ERtt5dv8YO6gIJUHj2GvhxhnyRogZnhlzaDNWgzQ65XU58lVMk1MxIns3kltSQCIVcuoa1tL6iiIQTMyOlo0Zu1jIgIYL6a8l1L4iHmjhlcediqDs++bc53sw+jLkvJsBuvv5KxSuOGI0tiwqOsGmhBqd+mgN084KhI2MdusLdGjQRCFXua8nk2GMxceDQK3Vi+zGKZealW0NY7HZibdkDsCm81ukcGgOiQZvNmEWJDdBzUIo2hNIeYCxpQ8VM7GS5jzEq6mUwqk1FLBunjRTcmkomuKalJ9Ua2hCFQ8wEIQgAQhCABCEIArG20CrWOpWmYehHoquDWhOqtu2bSYbNzamvWlvmqcXXKm1s7sL9iFpyUDzUb/XemYkImgiZQfui563UnKxOKcNLRvSpnR0RTMIEPtEkni41pxPJOcFlWtdEdS8Q5j3ANHkPNJxZ1r35G9ogVPDl5qTw2CXAnhqsY3jZF7Q4a174b6XYCe5wv4WKaMwKraseWngP9up/FYeUg76KLl5nI/JWlbgainJbZm2tDB2HRfhMSo/DfxqupbCKPBI0uTyCsBo4fEK9KJGbjWshsLbGLbFTmxEv717gKUBHeT+irpcrFsiSIxobFpqOFKURHsll+DRdEIQrHmghCEACEIQAIQhAHL2gihAI4G6zPEYWSK9vBzh3VWnKh7Wy+SYJ3PAd36H0WMvgdOiCEaibYjNuykDVcxraJq8WJcf0UeOz0YypD3CpMshuc1w9q4VvWnIGm5OJPG3th+8aGO/iAdUW3g8OqjZLHJcintmAA5buGvRSL8PbMN929r276EE+CpxQnOTexpiO1Ly4NhwnRdxLXAAd51KRxqXiRGw4oOWIzQVrY0q0nen0HBBBt2RvFwPJJTsZrbE04LOKN5u9HcjPHKKpy6PW1VFNcRpdLQ31U+NMdu0PAtE2dlGsgscGgOc0ZnUuepWeQGkkDeSAO9anLQ8rGt4ADwCrBHD6iWkhVCEJzkBCEIAEIQgAQhCABQm1eHe1hZmirodXDmP4h/vBTa8QanTsx6OaFNiBEOV2isG1WHiHFOUUae0ByrQjxVdDsp6rK8nfGVokHYbCY0UhsoP5RX0TSabIkDP7p2lWkwz4tUlKRKhLmQhO+ILdjxnRAQ8Pw417Toh4mK55XR2clHttDJvUElwpzF7KZGGQWnstokJuLl3rNmynZFwmNgnKDUbq6peHqmcXtO5JxLBHG2Y5aLXsfJe0jBx0h9rv3fVaAs92XxH2bwK9kkBw+64/C7odD3K+iN2sp3io58UL7HHni00xVCELSAIQhAAhCEACELnOEAdJrCiViOH8o8iUsyIHVomsH98fwnyI+qaO0weihbcRnNm2fdLfZ/mGaJ40qoGIQbjwVh+1mCWSro7R2oMzDi/lyhrvIuCqr6RWB7DqK24LFpHdF8v6r/DyJNlhsadUnEx9wTKPEcLEVCiY8GGTcU9Fq4ssossQx5yTM/m1NeX1VbaIYpfz8k/l4u4DetpI3gybZfVPIJrbcNfoo2VaSpWE2golbEcR/go98Q4Va8gdxGU+i0qDBLoYBPbboeY0PePVU7B5CuTk0eJdm9FfIdrckz1TOPLK9CEpM5hQ2IseoTpMpuDR3tB+Ycvvd3onbHVCyVdogdIXgK9SmguXuAFSguXD4Id8V+W7wQA3DnRDazOPHp9UtNCjOhHkQk2POdwOgNvAEfNdz37t9NQ0nwumkbDsTw4dk9T6lcQx778rv8U4lGUb1qfG6Ry+9HR3+KIasMjuRHbXYT+1SszB3xIdvxCtPOixPZCYdkMN4IexxaQeIsV9BTUdsPtvcGtANSTQDqVjm22DiWn/ANohUMGYAcKXGf8AioeeqWT9p1+l3KmeR5UOFQL8Nx+iipqS4jxU9LODxULt1d9xzUeR3JUUv/p1/hA7wn8lJd/QKee1v3AhjK6W6LeTNYlAh5evokcZmvZQnEfEey3q45R5lSJh0FVExpJ0zHgw2ivvGuO/stcCSegWctmKN7Nb2bw/JCbX7rfIKVce2OiUY0NAG4D0UXP4vLtNTGh1FiA4E7tw4aq0meSrlLRLJCD2Tl3at6cO5RD9rJcWBc48mn1KjI22zHOyshOq11KuIGl9BWoIK2OzPpy+xapk5e1u39OK6ZFJFR2gdKJCTnxEaDxFflRIwZUtJyRP6hXzaQmVNCtNC7Sc5ad1CDxqD9E7TWYs+vIHwN/VOgp+TZeBobRSOIaR5g/JOnNqCDvFPFNpqz2niC30I9CnSeXSFR4xtAANAKeCbPHvQeR9P0UbGxeMSWw4NKFwzPO9ppZo3EX1XkXCIsYe9im4+EWCWMlZSWJx+RU/tC2nZFaJeAQ+jveOF22PwA7zXXhRcYPHhRJRkvNB4YHUhRQAfiNWtPAg25qQw7Y+HBjRAe1VweK7g4fUHxVnlsLh5CwtGU6iitPGkh4ZktFLm8AZDGeBEzNBoaihB57j1Sf7MSLhWtsgGuMMnW45tdx71DR5V8F2V46HcehXHKNbR3wyXq7Ih2HFdQJAqZaaoiBTKWQczKcTVWHZXDBCHtnihcCGjg0kAHvJXOFygc5z3DMIbc+X7x3C6fxsUe72Y9m1ucm1cxABBF7K+LE5PRzZ8tKv2TeKAmE5o1cMvjY+SzhmzwE24UsSP+UP6tWiVLqVKjpmEBHH5f8AIJ8kPbRH0s+Lf4GEDAmgi25NJ7Zse1cRY1a7/iB8ldIcMLjIDENfuj1KrCaRzSm7IzDJD2bRc/S6eOgFriRoU7ey1F2RVTvZrm2NZ4fCeZHiP0CdBN58dkcnD1olYJsEoP4oSntAeDh52+aXh6JObZVjhyNOu5KM0HRP4EG7BR5618R+idJtGs8HiP7TX5lOUg0hhOs9408QR4UI+acwhZczgs08HDwNvml2hUb9qEI3FId2u3irfG48x5rtrg9lHtzAi4+icT0PNDcN9KjqLhN5G/y6G6Rdl07h+CBn5L2ZqLsOh4Hgeajorrq1YxAo3NqytIjeLTbNyLTQ15KCw3Dz7V2f4YZBrufW7f1SyxeV0dOL1CafLtEjh0sWsofidQu5N3N+aTmWVmGD7rK/1O/RTEOHau83KjobCZl1rAMHk53zXVhqP6OPLJtkrAhaFNJ2F74Hk3ycfqpMBN47e0On+QUJOwxypjhqTr2/y/NKBI/+T8vzQhGLrxq9XINysASnWVhuHKvhdeSjwRbqOhul00kPhHQeSxjr4tDslepOKdOq7atEEJsaHnTxsloZsElODsnqD4ELuDogb+J5NNqxw5Fdw3VAPEVXpSUn8Dei3wKLKNlhQ04Ej+k19CFJJgLRHfiB8W0+QSspDyPXtBBB0IoehUYYYBbDaSQ3/bqSYdENaBoNblNbqhYvi7PWtokILfePP4f7U4TeGfeP6NPqheRWOU3mNR0PyS6QmdR3+iwaPYuEiP3h/CPUpZuiQafeO/C31K1CscJsx/beOGXzCcpgx/vIv4m/2BYNFX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1524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Bachelor</a:t>
            </a:r>
            <a:r>
              <a:rPr lang="en-IN" sz="2000" b="1" dirty="0" smtClean="0">
                <a:solidFill>
                  <a:srgbClr val="FFFF00"/>
                </a:solidFill>
              </a:rPr>
              <a:t> of </a:t>
            </a:r>
            <a:r>
              <a:rPr lang="en-IN" sz="2000" b="1" dirty="0" smtClean="0">
                <a:solidFill>
                  <a:srgbClr val="FFFF00"/>
                </a:solidFill>
              </a:rPr>
              <a:t>Commerce (</a:t>
            </a:r>
            <a:r>
              <a:rPr lang="en-IN" sz="2000" b="1" dirty="0" err="1" smtClean="0">
                <a:solidFill>
                  <a:srgbClr val="FFFF00"/>
                </a:solidFill>
              </a:rPr>
              <a:t>B.Com</a:t>
            </a:r>
            <a:r>
              <a:rPr lang="en-IN" sz="2000" b="1" dirty="0" smtClean="0">
                <a:solidFill>
                  <a:srgbClr val="FFFF00"/>
                </a:solidFill>
              </a:rPr>
              <a:t>) Programme</a:t>
            </a:r>
            <a:endParaRPr lang="en-IN" sz="2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8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Year Semester  IV [CBCGS]</a:t>
            </a:r>
            <a:endParaRPr lang="en-IN" sz="2000" b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36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Specific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DSE)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Courses 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743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Accountancy and Financial Management Paper  IV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Related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DRE) Courses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24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Financial Accounting and Auditing -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Auditing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886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Commerce  IV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267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Business Economics  IV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648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Ability Enhancement Courses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AEC)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029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Advertising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410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Foundation Course- Contemporary Issues -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79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Core Courses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617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Business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ckgroundpowerpoint.com/wp-content/uploads/2011/04/pp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Online  Inaugural  Student  Meeting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                       ( </a:t>
            </a: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2021- 22)</a:t>
            </a:r>
            <a:endParaRPr lang="en-US" sz="2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Gokhale Education Society’s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Dr T K Tope Arts and Commerce Night College, Parel, Mumbai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- 400012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2061" name="AutoShape 15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AutoShape 17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AutoShape 19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AutoShape 21" descr="data:image/jpeg;base64,/9j/4AAQSkZJRgABAQAAAQABAAD/2wCEAAkGBxQSEhUUEhQVFhQWFhgUFhgXFRgUGBgVFBcXFxcXFhcYHCggGB0lGxgUITEhJSkrLi4uFx8zODMsNygtLisBCgoKDg0OGhAQGywkICQtLC8sLywsLCwsLCwsLDQsLCwsLCwsLCwsLCwsLCwsLCwsLCwsLCwsLCwsLCwsLCw0LP/AABEIAMwAngMBIgACEQEDEQH/xAAcAAABBQEBAQAAAAAAAAAAAAAAAwQFBgcCAQj/xAA/EAABAgQDBQUFBQgBBQAAAAABAAIDBBEhBRIxBkFRYXEigZGhsRMjMsHRB1JyguEUM0JikrLC8KIVJENT8f/EABkBAAMBAQEAAAAAAAAAAAAAAAACAwEEBf/EACYRAAICAgIBAwQDAAAAAAAAAAABAhEDIRIxQQQiMhNRcZFCgbH/2gAMAwEAAhEDEQA/ANxQhCABCEIAEIQgAQofG9oYUtZxBfSuWtPE7lnmN7ZxYlQHHkxnZbT+dxv3IoeMGzSp/GoMH43ivAXKgou38u00LItONB9VlAxF8QnM6l93oK6qBxGeiF2URDTvdbro1UWNtFPppaPoiS2qlYgqIgHJwopOHOw3Uo9prpcL5ZZPRGPALjwsd+5WfCZ95rkdfhU+YWcDHiPodCx7Cdso0I0JzAbiTTuKv2z21UKYoC4Ned2g6A70rVCyxtbLGhCFhMEIQgAQhCABCEIAEIQgAUHtTjglmUb+8eOyOA3lTT3AAk6AVPcsL23x8vjufWmo36EUa0ct61Kx4RtkRjOMOMR1XVOtdaVrap5qMksQe5xcHHnTfzG5QmIzJcS0aUI63r6KSwWA4NrUX4q8Ilmx2IrTU0dU2JeQbcKDTxXmIR7C9fwgCgTWbzZuXSgCdxJUxGMYBcXNN5TyairZsYttUMIkNrm1AqbkClq08lIYREMMA68DXTlpXuSs/gz2sqOfUFIycwSyhFHVvQgVp94EXUsMk7K+oi1RLtjteS077ggVv3JvEjxYRqHVaOAoNd5OijWzjS7UNdypQjoTY95S08+JSrYhFLkWI6W170zhZJP7mz/Z7tOJhghPPvAKi+o/RXRfNGH4s+HkjQswiQCHnKQWkV7QLdRbevobZ/FmTUvDjs0e0Hod48VztUSywp2iRQhCCQIQhAAhCEACEIQBCbYzXs5SIa0r2e46+VV8643iDXg10vUbxwpxFVtv2rzBbLMG4vPk02t3r5/jRgczagj+Hh2jUt5KkEdGJaGskC51BldU7/8AbKzQyWto1vLf6lQ8lLRXOytDgeFbgHdVaFsxs6GgGJd1ugHAcE7zKKpFVgfbK/h2CxYrgXCgB0GnjxVywzBMtDRWeXkmtAsE5dCFFzzk5dlU0tIr81IVBVYxXAbGg14LQXMTaPLAgpItp2h3JPRjsOSyuNbEHgDXxTbEIwuCBbh2bdxV/wAYwsXoNFQsWwYmpOo301A4ldMcy6ZKWG9xOMAitq4kFtQ4a1Gi037IMUdDeZfK4sJq0s7TQN+beFj8NwBF6cSLUIG+moWrfY8M8xmAIo05i34TamnP1SzRKXxZtCEISHICEIQAIQhAAhCEAUH7YnkSjCP/AGU7y0gLAYTPfsYbkvbXlQ1ot5+2wO/YmEDsiKM16Uq00I71g2HtdFm276xB3U08gnTqJ0Y/Bq8pLNrWgqpmUFNExhQ6ABSMu1cyO5uyThxLIMQrjLZGnTxWiUeZ703pN8TglHBcGGg1kXOQqqKjSjTqLUKnJlpoaKMe3dvSyHiY/jsIQ47m7g63Q/6Vo/2Tx3w5mEGNqHjK4A17JHxHoqJtZAImnAjhTmCPrVaJ9ij/APu3ANA9zU2vqNOH/wBXTdxs48mnI21CEJTkBCEIAEIQgAQhCAMv2yjGYnYsCJeC2G1tN7XG5cD4Kk4fssZKdLolCx7M0F4+El2rT/MB4rQdspT2Ey+MNIjAe9tQfkq3EhRY0qwEhrg8vaHBx7Fey2xB5hTjLbiz0uK4RlEdRo77Bjd93EhrR4m/ckJzaRsGgcYZPARG16kKGxOZfCzN9jndUgU3MGguovHDNNZDrLwntf8ACWgvLTwNBYq0YxoR3ZcJPbKG7UFvXSvUWUxK40HirSFkIwmJDiiG5phvdQjKbgncaK6YJJxHvfDERrHsAzvDc7nOI3gnKOdApTir0XitWyyzePMbUOIBF1ERtt5dv8YO6gIJUHj2GvhxhnyRogZnhlzaDNWgzQ65XU58lVMk1MxIns3kltSQCIVcuoa1tL6iiIQTMyOlo0Zu1jIgIYL6a8l1L4iHmjhlcediqDs++bc53sw+jLkvJsBuvv5KxSuOGI0tiwqOsGmhBqd+mgN084KhI2MdusLdGjQRCFXua8nk2GMxceDQK3Vi+zGKZealW0NY7HZibdkDsCm81ukcGgOiQZvNmEWJDdBzUIo2hNIeYCxpQ8VM7GS5jzEq6mUwqk1FLBunjRTcmkomuKalJ9Ua2hCFQ8wEIQgAQhCABCEIArG20CrWOpWmYehHoquDWhOqtu2bSYbNzamvWlvmqcXXKm1s7sL9iFpyUDzUb/XemYkImgiZQfui563UnKxOKcNLRvSpnR0RTMIEPtEkni41pxPJOcFlWtdEdS8Q5j3ANHkPNJxZ1r35G9ogVPDl5qTw2CXAnhqsY3jZF7Q4a174b6XYCe5wv4WKaMwKraseWngP9up/FYeUg76KLl5nI/JWlbgainJbZm2tDB2HRfhMSo/DfxqupbCKPBI0uTyCsBo4fEK9KJGbjWshsLbGLbFTmxEv717gKUBHeT+irpcrFsiSIxobFpqOFKURHsll+DRdEIQrHmghCEACEIQAIQhAHL2gihAI4G6zPEYWSK9vBzh3VWnKh7Wy+SYJ3PAd36H0WMvgdOiCEaibYjNuykDVcxraJq8WJcf0UeOz0YypD3CpMshuc1w9q4VvWnIGm5OJPG3th+8aGO/iAdUW3g8OqjZLHJcintmAA5buGvRSL8PbMN929r276EE+CpxQnOTexpiO1Ly4NhwnRdxLXAAd51KRxqXiRGw4oOWIzQVrY0q0nen0HBBBt2RvFwPJJTsZrbE04LOKN5u9HcjPHKKpy6PW1VFNcRpdLQ31U+NMdu0PAtE2dlGsgscGgOc0ZnUuepWeQGkkDeSAO9anLQ8rGt4ADwCrBHD6iWkhVCEJzkBCEIAEIQgAQhCABQm1eHe1hZmirodXDmP4h/vBTa8QanTsx6OaFNiBEOV2isG1WHiHFOUUae0ByrQjxVdDsp6rK8nfGVokHYbCY0UhsoP5RX0TSabIkDP7p2lWkwz4tUlKRKhLmQhO+ILdjxnRAQ8Pw417Toh4mK55XR2clHttDJvUElwpzF7KZGGQWnstokJuLl3rNmynZFwmNgnKDUbq6peHqmcXtO5JxLBHG2Y5aLXsfJe0jBx0h9rv3fVaAs92XxH2bwK9kkBw+64/C7odD3K+iN2sp3io58UL7HHni00xVCELSAIQhAAhCEACELnOEAdJrCiViOH8o8iUsyIHVomsH98fwnyI+qaO0weihbcRnNm2fdLfZ/mGaJ40qoGIQbjwVh+1mCWSro7R2oMzDi/lyhrvIuCqr6RWB7DqK24LFpHdF8v6r/DyJNlhsadUnEx9wTKPEcLEVCiY8GGTcU9Fq4ssossQx5yTM/m1NeX1VbaIYpfz8k/l4u4DetpI3gybZfVPIJrbcNfoo2VaSpWE2golbEcR/go98Q4Va8gdxGU+i0qDBLoYBPbboeY0PePVU7B5CuTk0eJdm9FfIdrckz1TOPLK9CEpM5hQ2IseoTpMpuDR3tB+Ycvvd3onbHVCyVdogdIXgK9SmguXuAFSguXD4Id8V+W7wQA3DnRDazOPHp9UtNCjOhHkQk2POdwOgNvAEfNdz37t9NQ0nwumkbDsTw4dk9T6lcQx778rv8U4lGUb1qfG6Ry+9HR3+KIasMjuRHbXYT+1SszB3xIdvxCtPOixPZCYdkMN4IexxaQeIsV9BTUdsPtvcGtANSTQDqVjm22DiWn/ANohUMGYAcKXGf8AioeeqWT9p1+l3KmeR5UOFQL8Nx+iipqS4jxU9LODxULt1d9xzUeR3JUUv/p1/hA7wn8lJd/QKee1v3AhjK6W6LeTNYlAh5evokcZmvZQnEfEey3q45R5lSJh0FVExpJ0zHgw2ivvGuO/stcCSegWctmKN7Nb2bw/JCbX7rfIKVce2OiUY0NAG4D0UXP4vLtNTGh1FiA4E7tw4aq0meSrlLRLJCD2Tl3at6cO5RD9rJcWBc48mn1KjI22zHOyshOq11KuIGl9BWoIK2OzPpy+xapk5e1u39OK6ZFJFR2gdKJCTnxEaDxFflRIwZUtJyRP6hXzaQmVNCtNC7Sc5ad1CDxqD9E7TWYs+vIHwN/VOgp+TZeBobRSOIaR5g/JOnNqCDvFPFNpqz2niC30I9CnSeXSFR4xtAANAKeCbPHvQeR9P0UbGxeMSWw4NKFwzPO9ppZo3EX1XkXCIsYe9im4+EWCWMlZSWJx+RU/tC2nZFaJeAQ+jveOF22PwA7zXXhRcYPHhRJRkvNB4YHUhRQAfiNWtPAg25qQw7Y+HBjRAe1VweK7g4fUHxVnlsLh5CwtGU6iitPGkh4ZktFLm8AZDGeBEzNBoaihB57j1Sf7MSLhWtsgGuMMnW45tdx71DR5V8F2V46HcehXHKNbR3wyXq7Ih2HFdQJAqZaaoiBTKWQczKcTVWHZXDBCHtnihcCGjg0kAHvJXOFygc5z3DMIbc+X7x3C6fxsUe72Y9m1ucm1cxABBF7K+LE5PRzZ8tKv2TeKAmE5o1cMvjY+SzhmzwE24UsSP+UP6tWiVLqVKjpmEBHH5f8AIJ8kPbRH0s+Lf4GEDAmgi25NJ7Zse1cRY1a7/iB8ldIcMLjIDENfuj1KrCaRzSm7IzDJD2bRc/S6eOgFriRoU7ey1F2RVTvZrm2NZ4fCeZHiP0CdBN58dkcnD1olYJsEoP4oSntAeDh52+aXh6JObZVjhyNOu5KM0HRP4EG7BR5618R+idJtGs8HiP7TX5lOUg0hhOs9408QR4UI+acwhZczgs08HDwNvml2hUb9qEI3FId2u3irfG48x5rtrg9lHtzAi4+icT0PNDcN9KjqLhN5G/y6G6Rdl07h+CBn5L2ZqLsOh4Hgeajorrq1YxAo3NqytIjeLTbNyLTQ15KCw3Dz7V2f4YZBrufW7f1SyxeV0dOL1CafLtEjh0sWsofidQu5N3N+aTmWVmGD7rK/1O/RTEOHau83KjobCZl1rAMHk53zXVhqP6OPLJtkrAhaFNJ2F74Hk3ycfqpMBN47e0On+QUJOwxypjhqTr2/y/NKBI/+T8vzQhGLrxq9XINysASnWVhuHKvhdeSjwRbqOhul00kPhHQeSxjr4tDslepOKdOq7atEEJsaHnTxsloZsElODsnqD4ELuDogb+J5NNqxw5Fdw3VAPEVXpSUn8Dei3wKLKNlhQ04Ej+k19CFJJgLRHfiB8W0+QSspDyPXtBBB0IoehUYYYBbDaSQ3/bqSYdENaBoNblNbqhYvi7PWtokILfePP4f7U4TeGfeP6NPqheRWOU3mNR0PyS6QmdR3+iwaPYuEiP3h/CPUpZuiQafeO/C31K1CscJsx/beOGXzCcpgx/vIv4m/2BYNFX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1524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Bachelor</a:t>
            </a:r>
            <a:r>
              <a:rPr lang="en-IN" sz="2000" b="1" dirty="0" smtClean="0">
                <a:solidFill>
                  <a:srgbClr val="FFFF00"/>
                </a:solidFill>
              </a:rPr>
              <a:t> of </a:t>
            </a:r>
            <a:r>
              <a:rPr lang="en-IN" sz="2000" b="1" dirty="0" smtClean="0">
                <a:solidFill>
                  <a:srgbClr val="FFFF00"/>
                </a:solidFill>
              </a:rPr>
              <a:t>Commerce (</a:t>
            </a:r>
            <a:r>
              <a:rPr lang="en-IN" sz="2000" b="1" dirty="0" err="1" smtClean="0">
                <a:solidFill>
                  <a:srgbClr val="FFFF00"/>
                </a:solidFill>
              </a:rPr>
              <a:t>B.Com</a:t>
            </a:r>
            <a:r>
              <a:rPr lang="en-IN" sz="2000" b="1" dirty="0" smtClean="0">
                <a:solidFill>
                  <a:srgbClr val="FFFF00"/>
                </a:solidFill>
              </a:rPr>
              <a:t>) Programme</a:t>
            </a:r>
            <a:endParaRPr lang="en-IN" sz="2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8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Year Semester V [CBCGS]</a:t>
            </a:r>
            <a:endParaRPr lang="en-IN" sz="2000" b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36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Specific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DSE)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Courses 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743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Accounting and Auditing VII -  Financial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Accounting  [ 23101 ]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Related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DRE) Courses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24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Accounting and Auditing VIII - Cost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Accounting  [ 23107 ]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886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Commerce   V  [ 23114 ]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267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Business Economics  V  [ 23113 ]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648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Ability Enhancement Courses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AEC)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029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Computer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systems &amp; Applications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I  [ 23120]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410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Export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Marketing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  [ 23116 ]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9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Direct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&amp; Indirect Taxation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   [ 23115 ]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617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Labour Welfare &amp; Practice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   [ 23121 ]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ckgroundpowerpoint.com/wp-content/uploads/2011/04/pp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Online  Inaugural  Student  Meeting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                       ( </a:t>
            </a:r>
            <a:r>
              <a:rPr lang="en-US" sz="2000" dirty="0" smtClean="0">
                <a:solidFill>
                  <a:srgbClr val="FFFF00"/>
                </a:solidFill>
                <a:latin typeface="Algerian" pitchFamily="82" charset="0"/>
              </a:rPr>
              <a:t>2021- 22)</a:t>
            </a:r>
            <a:endParaRPr lang="en-US" sz="2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Gokhale Education Society’s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Dr T K Tope Arts and Commerce Night College, Parel, Mumbai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- 400012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2061" name="AutoShape 15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AutoShape 17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AutoShape 19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AutoShape 21" descr="data:image/jpeg;base64,/9j/4AAQSkZJRgABAQAAAQABAAD/2wCEAAkGBxQSEhUUEhQVFhQWFhgUFhgXFRgUGBgVFBcXFxcXFhcYHCggGB0lGxgUITEhJSkrLi4uFx8zODMsNygtLisBCgoKDg0OGhAQGywkICQtLC8sLywsLCwsLCwsLDQsLCwsLCwsLCwsLCwsLCwsLCwsLCwsLCwsLCwsLCwsLCw0LP/AABEIAMwAngMBIgACEQEDEQH/xAAcAAABBQEBAQAAAAAAAAAAAAAAAwQFBgcCAQj/xAA/EAABAgQDBQUFBQgBBQAAAAABAAIDBBEhBRIxBkFRYXEigZGhsRMjMsHRB1JyguEUM0JikrLC8KIVJENT8f/EABkBAAMBAQEAAAAAAAAAAAAAAAACAwEEBf/EACYRAAICAgIBAwQDAAAAAAAAAAABAhEDIRIxQQQiMhNRcZFCgbH/2gAMAwEAAhEDEQA/ANxQhCABCEIAEIQgAQofG9oYUtZxBfSuWtPE7lnmN7ZxYlQHHkxnZbT+dxv3IoeMGzSp/GoMH43ivAXKgou38u00LItONB9VlAxF8QnM6l93oK6qBxGeiF2URDTvdbro1UWNtFPppaPoiS2qlYgqIgHJwopOHOw3Uo9prpcL5ZZPRGPALjwsd+5WfCZ95rkdfhU+YWcDHiPodCx7Cdso0I0JzAbiTTuKv2z21UKYoC4Ned2g6A70rVCyxtbLGhCFhMEIQgAQhCABCEIAEIQgAUHtTjglmUb+8eOyOA3lTT3AAk6AVPcsL23x8vjufWmo36EUa0ct61Kx4RtkRjOMOMR1XVOtdaVrap5qMksQe5xcHHnTfzG5QmIzJcS0aUI63r6KSwWA4NrUX4q8Ilmx2IrTU0dU2JeQbcKDTxXmIR7C9fwgCgTWbzZuXSgCdxJUxGMYBcXNN5TyairZsYttUMIkNrm1AqbkClq08lIYREMMA68DXTlpXuSs/gz2sqOfUFIycwSyhFHVvQgVp94EXUsMk7K+oi1RLtjteS077ggVv3JvEjxYRqHVaOAoNd5OijWzjS7UNdypQjoTY95S08+JSrYhFLkWI6W170zhZJP7mz/Z7tOJhghPPvAKi+o/RXRfNGH4s+HkjQswiQCHnKQWkV7QLdRbevobZ/FmTUvDjs0e0Hod48VztUSywp2iRQhCCQIQhAAhCEACEIQBCbYzXs5SIa0r2e46+VV8643iDXg10vUbxwpxFVtv2rzBbLMG4vPk02t3r5/jRgczagj+Hh2jUt5KkEdGJaGskC51BldU7/8AbKzQyWto1vLf6lQ8lLRXOytDgeFbgHdVaFsxs6GgGJd1ugHAcE7zKKpFVgfbK/h2CxYrgXCgB0GnjxVywzBMtDRWeXkmtAsE5dCFFzzk5dlU0tIr81IVBVYxXAbGg14LQXMTaPLAgpItp2h3JPRjsOSyuNbEHgDXxTbEIwuCBbh2bdxV/wAYwsXoNFQsWwYmpOo301A4ldMcy6ZKWG9xOMAitq4kFtQ4a1Gi037IMUdDeZfK4sJq0s7TQN+beFj8NwBF6cSLUIG+moWrfY8M8xmAIo05i34TamnP1SzRKXxZtCEISHICEIQAIQhAAhCEAUH7YnkSjCP/AGU7y0gLAYTPfsYbkvbXlQ1ot5+2wO/YmEDsiKM16Uq00I71g2HtdFm276xB3U08gnTqJ0Y/Bq8pLNrWgqpmUFNExhQ6ABSMu1cyO5uyThxLIMQrjLZGnTxWiUeZ703pN8TglHBcGGg1kXOQqqKjSjTqLUKnJlpoaKMe3dvSyHiY/jsIQ47m7g63Q/6Vo/2Tx3w5mEGNqHjK4A17JHxHoqJtZAImnAjhTmCPrVaJ9ij/APu3ANA9zU2vqNOH/wBXTdxs48mnI21CEJTkBCEIAEIQgAQhCAMv2yjGYnYsCJeC2G1tN7XG5cD4Kk4fssZKdLolCx7M0F4+El2rT/MB4rQdspT2Ey+MNIjAe9tQfkq3EhRY0qwEhrg8vaHBx7Fey2xB5hTjLbiz0uK4RlEdRo77Bjd93EhrR4m/ckJzaRsGgcYZPARG16kKGxOZfCzN9jndUgU3MGguovHDNNZDrLwntf8ACWgvLTwNBYq0YxoR3ZcJPbKG7UFvXSvUWUxK40HirSFkIwmJDiiG5phvdQjKbgncaK6YJJxHvfDERrHsAzvDc7nOI3gnKOdApTir0XitWyyzePMbUOIBF1ERtt5dv8YO6gIJUHj2GvhxhnyRogZnhlzaDNWgzQ65XU58lVMk1MxIns3kltSQCIVcuoa1tL6iiIQTMyOlo0Zu1jIgIYL6a8l1L4iHmjhlcediqDs++bc53sw+jLkvJsBuvv5KxSuOGI0tiwqOsGmhBqd+mgN084KhI2MdusLdGjQRCFXua8nk2GMxceDQK3Vi+zGKZealW0NY7HZibdkDsCm81ukcGgOiQZvNmEWJDdBzUIo2hNIeYCxpQ8VM7GS5jzEq6mUwqk1FLBunjRTcmkomuKalJ9Ua2hCFQ8wEIQgAQhCABCEIArG20CrWOpWmYehHoquDWhOqtu2bSYbNzamvWlvmqcXXKm1s7sL9iFpyUDzUb/XemYkImgiZQfui563UnKxOKcNLRvSpnR0RTMIEPtEkni41pxPJOcFlWtdEdS8Q5j3ANHkPNJxZ1r35G9ogVPDl5qTw2CXAnhqsY3jZF7Q4a174b6XYCe5wv4WKaMwKraseWngP9up/FYeUg76KLl5nI/JWlbgainJbZm2tDB2HRfhMSo/DfxqupbCKPBI0uTyCsBo4fEK9KJGbjWshsLbGLbFTmxEv717gKUBHeT+irpcrFsiSIxobFpqOFKURHsll+DRdEIQrHmghCEACEIQAIQhAHL2gihAI4G6zPEYWSK9vBzh3VWnKh7Wy+SYJ3PAd36H0WMvgdOiCEaibYjNuykDVcxraJq8WJcf0UeOz0YypD3CpMshuc1w9q4VvWnIGm5OJPG3th+8aGO/iAdUW3g8OqjZLHJcintmAA5buGvRSL8PbMN929r276EE+CpxQnOTexpiO1Ly4NhwnRdxLXAAd51KRxqXiRGw4oOWIzQVrY0q0nen0HBBBt2RvFwPJJTsZrbE04LOKN5u9HcjPHKKpy6PW1VFNcRpdLQ31U+NMdu0PAtE2dlGsgscGgOc0ZnUuepWeQGkkDeSAO9anLQ8rGt4ADwCrBHD6iWkhVCEJzkBCEIAEIQgAQhCABQm1eHe1hZmirodXDmP4h/vBTa8QanTsx6OaFNiBEOV2isG1WHiHFOUUae0ByrQjxVdDsp6rK8nfGVokHYbCY0UhsoP5RX0TSabIkDP7p2lWkwz4tUlKRKhLmQhO+ILdjxnRAQ8Pw417Toh4mK55XR2clHttDJvUElwpzF7KZGGQWnstokJuLl3rNmynZFwmNgnKDUbq6peHqmcXtO5JxLBHG2Y5aLXsfJe0jBx0h9rv3fVaAs92XxH2bwK9kkBw+64/C7odD3K+iN2sp3io58UL7HHni00xVCELSAIQhAAhCEACELnOEAdJrCiViOH8o8iUsyIHVomsH98fwnyI+qaO0weihbcRnNm2fdLfZ/mGaJ40qoGIQbjwVh+1mCWSro7R2oMzDi/lyhrvIuCqr6RWB7DqK24LFpHdF8v6r/DyJNlhsadUnEx9wTKPEcLEVCiY8GGTcU9Fq4ssossQx5yTM/m1NeX1VbaIYpfz8k/l4u4DetpI3gybZfVPIJrbcNfoo2VaSpWE2golbEcR/go98Q4Va8gdxGU+i0qDBLoYBPbboeY0PePVU7B5CuTk0eJdm9FfIdrckz1TOPLK9CEpM5hQ2IseoTpMpuDR3tB+Ycvvd3onbHVCyVdogdIXgK9SmguXuAFSguXD4Id8V+W7wQA3DnRDazOPHp9UtNCjOhHkQk2POdwOgNvAEfNdz37t9NQ0nwumkbDsTw4dk9T6lcQx778rv8U4lGUb1qfG6Ry+9HR3+KIasMjuRHbXYT+1SszB3xIdvxCtPOixPZCYdkMN4IexxaQeIsV9BTUdsPtvcGtANSTQDqVjm22DiWn/ANohUMGYAcKXGf8AioeeqWT9p1+l3KmeR5UOFQL8Nx+iipqS4jxU9LODxULt1d9xzUeR3JUUv/p1/hA7wn8lJd/QKee1v3AhjK6W6LeTNYlAh5evokcZmvZQnEfEey3q45R5lSJh0FVExpJ0zHgw2ivvGuO/stcCSegWctmKN7Nb2bw/JCbX7rfIKVce2OiUY0NAG4D0UXP4vLtNTGh1FiA4E7tw4aq0meSrlLRLJCD2Tl3at6cO5RD9rJcWBc48mn1KjI22zHOyshOq11KuIGl9BWoIK2OzPpy+xapk5e1u39OK6ZFJFR2gdKJCTnxEaDxFflRIwZUtJyRP6hXzaQmVNCtNC7Sc5ad1CDxqD9E7TWYs+vIHwN/VOgp+TZeBobRSOIaR5g/JOnNqCDvFPFNpqz2niC30I9CnSeXSFR4xtAANAKeCbPHvQeR9P0UbGxeMSWw4NKFwzPO9ppZo3EX1XkXCIsYe9im4+EWCWMlZSWJx+RU/tC2nZFaJeAQ+jveOF22PwA7zXXhRcYPHhRJRkvNB4YHUhRQAfiNWtPAg25qQw7Y+HBjRAe1VweK7g4fUHxVnlsLh5CwtGU6iitPGkh4ZktFLm8AZDGeBEzNBoaihB57j1Sf7MSLhWtsgGuMMnW45tdx71DR5V8F2V46HcehXHKNbR3wyXq7Ih2HFdQJAqZaaoiBTKWQczKcTVWHZXDBCHtnihcCGjg0kAHvJXOFygc5z3DMIbc+X7x3C6fxsUe72Y9m1ucm1cxABBF7K+LE5PRzZ8tKv2TeKAmE5o1cMvjY+SzhmzwE24UsSP+UP6tWiVLqVKjpmEBHH5f8AIJ8kPbRH0s+Lf4GEDAmgi25NJ7Zse1cRY1a7/iB8ldIcMLjIDENfuj1KrCaRzSm7IzDJD2bRc/S6eOgFriRoU7ey1F2RVTvZrm2NZ4fCeZHiP0CdBN58dkcnD1olYJsEoP4oSntAeDh52+aXh6JObZVjhyNOu5KM0HRP4EG7BR5618R+idJtGs8HiP7TX5lOUg0hhOs9408QR4UI+acwhZczgs08HDwNvml2hUb9qEI3FId2u3irfG48x5rtrg9lHtzAi4+icT0PNDcN9KjqLhN5G/y6G6Rdl07h+CBn5L2ZqLsOh4Hgeajorrq1YxAo3NqytIjeLTbNyLTQ15KCw3Dz7V2f4YZBrufW7f1SyxeV0dOL1CafLtEjh0sWsofidQu5N3N+aTmWVmGD7rK/1O/RTEOHau83KjobCZl1rAMHk53zXVhqP6OPLJtkrAhaFNJ2F74Hk3ycfqpMBN47e0On+QUJOwxypjhqTr2/y/NKBI/+T8vzQhGLrxq9XINysASnWVhuHKvhdeSjwRbqOhul00kPhHQeSxjr4tDslepOKdOq7atEEJsaHnTxsloZsElODsnqD4ELuDogb+J5NNqxw5Fdw3VAPEVXpSUn8Dei3wKLKNlhQ04Ej+k19CFJJgLRHfiB8W0+QSspDyPXtBBB0IoehUYYYBbDaSQ3/bqSYdENaBoNblNbqhYvi7PWtokILfePP4f7U4TeGfeP6NPqheRWOU3mNR0PyS6QmdR3+iwaPYuEiP3h/CPUpZuiQafeO/C31K1CscJsx/beOGXzCcpgx/vIv4m/2BYNFX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15240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Bachelor</a:t>
            </a:r>
            <a:r>
              <a:rPr lang="en-IN" sz="2000" b="1" dirty="0" smtClean="0">
                <a:solidFill>
                  <a:srgbClr val="FFFF00"/>
                </a:solidFill>
              </a:rPr>
              <a:t> of </a:t>
            </a:r>
            <a:r>
              <a:rPr lang="en-IN" sz="2000" b="1" dirty="0" smtClean="0">
                <a:solidFill>
                  <a:srgbClr val="FFFF00"/>
                </a:solidFill>
              </a:rPr>
              <a:t>Commerce (</a:t>
            </a:r>
            <a:r>
              <a:rPr lang="en-IN" sz="2000" b="1" dirty="0" err="1" smtClean="0">
                <a:solidFill>
                  <a:srgbClr val="FFFF00"/>
                </a:solidFill>
              </a:rPr>
              <a:t>B.Com</a:t>
            </a:r>
            <a:r>
              <a:rPr lang="en-IN" sz="2000" b="1" dirty="0" smtClean="0">
                <a:solidFill>
                  <a:srgbClr val="FFFF00"/>
                </a:solidFill>
              </a:rPr>
              <a:t>) Programme</a:t>
            </a:r>
            <a:endParaRPr lang="en-IN" sz="2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8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Year Semester VI [CBCGS]</a:t>
            </a:r>
            <a:endParaRPr lang="en-IN" sz="2000" b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36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Specific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DSE)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Courses 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743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Accounting and Auditing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IX 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Financial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Accounting    [ 83001]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505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Discipline Related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Elective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DRE) Courses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24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Financial Accounting and Auditing 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X  -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Cost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Accounting  [ 83007 ]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886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Commerce   VI  [ 83014 ]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267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Business Economics  VI  [ 83013 ]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648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Ability Enhancement Courses 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AEC)</a:t>
            </a:r>
            <a:endParaRPr lang="en-I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029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Computer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systems &amp; Applications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II  [ 83020 ]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410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Export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Marketing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II  [83016 ]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91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Direct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&amp; Indirect Taxation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II   [ 83015 ]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6172200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Labour Welfare &amp; Practice  Paper </a:t>
            </a:r>
            <a:r>
              <a:rPr lang="en-I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II   [ 83021 ] 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ckgroundpowerpoint.com/wp-content/uploads/2011/04/ppt-templ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rgbClr val="FFFF00"/>
              </a:solidFill>
              <a:latin typeface="Algerian" pitchFamily="82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     Online  </a:t>
            </a: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Inaugural  Student  Meeting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                                  ( </a:t>
            </a:r>
            <a:r>
              <a:rPr lang="en-US" sz="2400" dirty="0" smtClean="0">
                <a:solidFill>
                  <a:srgbClr val="FFFF00"/>
                </a:solidFill>
                <a:latin typeface="Algerian" pitchFamily="82" charset="0"/>
              </a:rPr>
              <a:t>2021- 22)</a:t>
            </a:r>
            <a:endParaRPr lang="en-US" sz="24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Gokhale Education Society’s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Dr T K Tope Arts and Commerce Night College, Parel, Mumbai 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- 400012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2061" name="AutoShape 15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AutoShape 17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AutoShape 19" descr="Image result for pradeep kamthek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AutoShape 21" descr="data:image/jpeg;base64,/9j/4AAQSkZJRgABAQAAAQABAAD/2wCEAAkGBxQSEhUUEhQVFhQWFhgUFhgXFRgUGBgVFBcXFxcXFhcYHCggGB0lGxgUITEhJSkrLi4uFx8zODMsNygtLisBCgoKDg0OGhAQGywkICQtLC8sLywsLCwsLCwsLDQsLCwsLCwsLCwsLCwsLCwsLCwsLCwsLCwsLCwsLCwsLCw0LP/AABEIAMwAngMBIgACEQEDEQH/xAAcAAABBQEBAQAAAAAAAAAAAAAAAwQFBgcCAQj/xAA/EAABAgQDBQUFBQgBBQAAAAABAAIDBBEhBRIxBkFRYXEigZGhsRMjMsHRB1JyguEUM0JikrLC8KIVJENT8f/EABkBAAMBAQEAAAAAAAAAAAAAAAACAwEEBf/EACYRAAICAgIBAwQDAAAAAAAAAAABAhEDIRIxQQQiMhNRcZFCgbH/2gAMAwEAAhEDEQA/ANxQhCABCEIAEIQgAQofG9oYUtZxBfSuWtPE7lnmN7ZxYlQHHkxnZbT+dxv3IoeMGzSp/GoMH43ivAXKgou38u00LItONB9VlAxF8QnM6l93oK6qBxGeiF2URDTvdbro1UWNtFPppaPoiS2qlYgqIgHJwopOHOw3Uo9prpcL5ZZPRGPALjwsd+5WfCZ95rkdfhU+YWcDHiPodCx7Cdso0I0JzAbiTTuKv2z21UKYoC4Ned2g6A70rVCyxtbLGhCFhMEIQgAQhCABCEIAEIQgAUHtTjglmUb+8eOyOA3lTT3AAk6AVPcsL23x8vjufWmo36EUa0ct61Kx4RtkRjOMOMR1XVOtdaVrap5qMksQe5xcHHnTfzG5QmIzJcS0aUI63r6KSwWA4NrUX4q8Ilmx2IrTU0dU2JeQbcKDTxXmIR7C9fwgCgTWbzZuXSgCdxJUxGMYBcXNN5TyairZsYttUMIkNrm1AqbkClq08lIYREMMA68DXTlpXuSs/gz2sqOfUFIycwSyhFHVvQgVp94EXUsMk7K+oi1RLtjteS077ggVv3JvEjxYRqHVaOAoNd5OijWzjS7UNdypQjoTY95S08+JSrYhFLkWI6W170zhZJP7mz/Z7tOJhghPPvAKi+o/RXRfNGH4s+HkjQswiQCHnKQWkV7QLdRbevobZ/FmTUvDjs0e0Hod48VztUSywp2iRQhCCQIQhAAhCEACEIQBCbYzXs5SIa0r2e46+VV8643iDXg10vUbxwpxFVtv2rzBbLMG4vPk02t3r5/jRgczagj+Hh2jUt5KkEdGJaGskC51BldU7/8AbKzQyWto1vLf6lQ8lLRXOytDgeFbgHdVaFsxs6GgGJd1ugHAcE7zKKpFVgfbK/h2CxYrgXCgB0GnjxVywzBMtDRWeXkmtAsE5dCFFzzk5dlU0tIr81IVBVYxXAbGg14LQXMTaPLAgpItp2h3JPRjsOSyuNbEHgDXxTbEIwuCBbh2bdxV/wAYwsXoNFQsWwYmpOo301A4ldMcy6ZKWG9xOMAitq4kFtQ4a1Gi037IMUdDeZfK4sJq0s7TQN+beFj8NwBF6cSLUIG+moWrfY8M8xmAIo05i34TamnP1SzRKXxZtCEISHICEIQAIQhAAhCEAUH7YnkSjCP/AGU7y0gLAYTPfsYbkvbXlQ1ot5+2wO/YmEDsiKM16Uq00I71g2HtdFm276xB3U08gnTqJ0Y/Bq8pLNrWgqpmUFNExhQ6ABSMu1cyO5uyThxLIMQrjLZGnTxWiUeZ703pN8TglHBcGGg1kXOQqqKjSjTqLUKnJlpoaKMe3dvSyHiY/jsIQ47m7g63Q/6Vo/2Tx3w5mEGNqHjK4A17JHxHoqJtZAImnAjhTmCPrVaJ9ij/APu3ANA9zU2vqNOH/wBXTdxs48mnI21CEJTkBCEIAEIQgAQhCAMv2yjGYnYsCJeC2G1tN7XG5cD4Kk4fssZKdLolCx7M0F4+El2rT/MB4rQdspT2Ey+MNIjAe9tQfkq3EhRY0qwEhrg8vaHBx7Fey2xB5hTjLbiz0uK4RlEdRo77Bjd93EhrR4m/ckJzaRsGgcYZPARG16kKGxOZfCzN9jndUgU3MGguovHDNNZDrLwntf8ACWgvLTwNBYq0YxoR3ZcJPbKG7UFvXSvUWUxK40HirSFkIwmJDiiG5phvdQjKbgncaK6YJJxHvfDERrHsAzvDc7nOI3gnKOdApTir0XitWyyzePMbUOIBF1ERtt5dv8YO6gIJUHj2GvhxhnyRogZnhlzaDNWgzQ65XU58lVMk1MxIns3kltSQCIVcuoa1tL6iiIQTMyOlo0Zu1jIgIYL6a8l1L4iHmjhlcediqDs++bc53sw+jLkvJsBuvv5KxSuOGI0tiwqOsGmhBqd+mgN084KhI2MdusLdGjQRCFXua8nk2GMxceDQK3Vi+zGKZealW0NY7HZibdkDsCm81ukcGgOiQZvNmEWJDdBzUIo2hNIeYCxpQ8VM7GS5jzEq6mUwqk1FLBunjRTcmkomuKalJ9Ua2hCFQ8wEIQgAQhCABCEIArG20CrWOpWmYehHoquDWhOqtu2bSYbNzamvWlvmqcXXKm1s7sL9iFpyUDzUb/XemYkImgiZQfui563UnKxOKcNLRvSpnR0RTMIEPtEkni41pxPJOcFlWtdEdS8Q5j3ANHkPNJxZ1r35G9ogVPDl5qTw2CXAnhqsY3jZF7Q4a174b6XYCe5wv4WKaMwKraseWngP9up/FYeUg76KLl5nI/JWlbgainJbZm2tDB2HRfhMSo/DfxqupbCKPBI0uTyCsBo4fEK9KJGbjWshsLbGLbFTmxEv717gKUBHeT+irpcrFsiSIxobFpqOFKURHsll+DRdEIQrHmghCEACEIQAIQhAHL2gihAI4G6zPEYWSK9vBzh3VWnKh7Wy+SYJ3PAd36H0WMvgdOiCEaibYjNuykDVcxraJq8WJcf0UeOz0YypD3CpMshuc1w9q4VvWnIGm5OJPG3th+8aGO/iAdUW3g8OqjZLHJcintmAA5buGvRSL8PbMN929r276EE+CpxQnOTexpiO1Ly4NhwnRdxLXAAd51KRxqXiRGw4oOWIzQVrY0q0nen0HBBBt2RvFwPJJTsZrbE04LOKN5u9HcjPHKKpy6PW1VFNcRpdLQ31U+NMdu0PAtE2dlGsgscGgOc0ZnUuepWeQGkkDeSAO9anLQ8rGt4ADwCrBHD6iWkhVCEJzkBCEIAEIQgAQhCABQm1eHe1hZmirodXDmP4h/vBTa8QanTsx6OaFNiBEOV2isG1WHiHFOUUae0ByrQjxVdDsp6rK8nfGVokHYbCY0UhsoP5RX0TSabIkDP7p2lWkwz4tUlKRKhLmQhO+ILdjxnRAQ8Pw417Toh4mK55XR2clHttDJvUElwpzF7KZGGQWnstokJuLl3rNmynZFwmNgnKDUbq6peHqmcXtO5JxLBHG2Y5aLXsfJe0jBx0h9rv3fVaAs92XxH2bwK9kkBw+64/C7odD3K+iN2sp3io58UL7HHni00xVCELSAIQhAAhCEACELnOEAdJrCiViOH8o8iUsyIHVomsH98fwnyI+qaO0weihbcRnNm2fdLfZ/mGaJ40qoGIQbjwVh+1mCWSro7R2oMzDi/lyhrvIuCqr6RWB7DqK24LFpHdF8v6r/DyJNlhsadUnEx9wTKPEcLEVCiY8GGTcU9Fq4ssossQx5yTM/m1NeX1VbaIYpfz8k/l4u4DetpI3gybZfVPIJrbcNfoo2VaSpWE2golbEcR/go98Q4Va8gdxGU+i0qDBLoYBPbboeY0PePVU7B5CuTk0eJdm9FfIdrckz1TOPLK9CEpM5hQ2IseoTpMpuDR3tB+Ycvvd3onbHVCyVdogdIXgK9SmguXuAFSguXD4Id8V+W7wQA3DnRDazOPHp9UtNCjOhHkQk2POdwOgNvAEfNdz37t9NQ0nwumkbDsTw4dk9T6lcQx778rv8U4lGUb1qfG6Ry+9HR3+KIasMjuRHbXYT+1SszB3xIdvxCtPOixPZCYdkMN4IexxaQeIsV9BTUdsPtvcGtANSTQDqVjm22DiWn/ANohUMGYAcKXGf8AioeeqWT9p1+l3KmeR5UOFQL8Nx+iipqS4jxU9LODxULt1d9xzUeR3JUUv/p1/hA7wn8lJd/QKee1v3AhjK6W6LeTNYlAh5evokcZmvZQnEfEey3q45R5lSJh0FVExpJ0zHgw2ivvGuO/stcCSegWctmKN7Nb2bw/JCbX7rfIKVce2OiUY0NAG4D0UXP4vLtNTGh1FiA4E7tw4aq0meSrlLRLJCD2Tl3at6cO5RD9rJcWBc48mn1KjI22zHOyshOq11KuIGl9BWoIK2OzPpy+xapk5e1u39OK6ZFJFR2gdKJCTnxEaDxFflRIwZUtJyRP6hXzaQmVNCtNC7Sc5ad1CDxqD9E7TWYs+vIHwN/VOgp+TZeBobRSOIaR5g/JOnNqCDvFPFNpqz2niC30I9CnSeXSFR4xtAANAKeCbPHvQeR9P0UbGxeMSWw4NKFwzPO9ppZo3EX1XkXCIsYe9im4+EWCWMlZSWJx+RU/tC2nZFaJeAQ+jveOF22PwA7zXXhRcYPHhRJRkvNB4YHUhRQAfiNWtPAg25qQw7Y+HBjRAe1VweK7g4fUHxVnlsLh5CwtGU6iitPGkh4ZktFLm8AZDGeBEzNBoaihB57j1Sf7MSLhWtsgGuMMnW45tdx71DR5V8F2V46HcehXHKNbR3wyXq7Ih2HFdQJAqZaaoiBTKWQczKcTVWHZXDBCHtnihcCGjg0kAHvJXOFygc5z3DMIbc+X7x3C6fxsUe72Y9m1ucm1cxABBF7K+LE5PRzZ8tKv2TeKAmE5o1cMvjY+SzhmzwE24UsSP+UP6tWiVLqVKjpmEBHH5f8AIJ8kPbRH0s+Lf4GEDAmgi25NJ7Zse1cRY1a7/iB8ldIcMLjIDENfuj1KrCaRzSm7IzDJD2bRc/S6eOgFriRoU7ey1F2RVTvZrm2NZ4fCeZHiP0CdBN58dkcnD1olYJsEoP4oSntAeDh52+aXh6JObZVjhyNOu5KM0HRP4EG7BR5618R+idJtGs8HiP7TX5lOUg0hhOs9408QR4UI+acwhZczgs08HDwNvml2hUb9qEI3FId2u3irfG48x5rtrg9lHtzAi4+icT0PNDcN9KjqLhN5G/y6G6Rdl07h+CBn5L2ZqLsOh4Hgeajorrq1YxAo3NqytIjeLTbNyLTQ15KCw3Dz7V2f4YZBrufW7f1SyxeV0dOL1CafLtEjh0sWsofidQu5N3N+aTmWVmGD7rK/1O/RTEOHau83KjobCZl1rAMHk53zXVhqP6OPLJtkrAhaFNJ2F74Hk3ycfqpMBN47e0On+QUJOwxypjhqTr2/y/NKBI/+T8vzQhGLrxq9XINysASnWVhuHKvhdeSjwRbqOhul00kPhHQeSxjr4tDslepOKdOq7atEEJsaHnTxsloZsElODsnqD4ELuDogb+J5NNqxw5Fdw3VAPEVXpSUn8Dei3wKLKNlhQ04Ej+k19CFJJgLRHfiB8W0+QSspDyPXtBBB0IoehUYYYBbDaSQ3/bqSYdENaBoNblNbqhYvi7PWtokILfePP4f7U4TeGfeP6NPqheRWOU3mNR0PyS6QmdR3+iwaPYuEiP3h/CPUpZuiQafeO/C31K1CscJsx/beOGXzCcpgx/vIv4m/2BYNFX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2286000"/>
            <a:ext cx="91440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75% attendance is compulsory in each subject in order to appear for the exam. For online classes not only passive attendance, but also active attendance will be essential.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608</Words>
  <Application>Microsoft Office PowerPoint</Application>
  <PresentationFormat>On-screen Show (4:3)</PresentationFormat>
  <Paragraphs>90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38</cp:revision>
  <dcterms:created xsi:type="dcterms:W3CDTF">2006-08-16T00:00:00Z</dcterms:created>
  <dcterms:modified xsi:type="dcterms:W3CDTF">2021-06-27T11:36:23Z</dcterms:modified>
</cp:coreProperties>
</file>